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5"/>
  </p:notesMasterIdLst>
  <p:sldIdLst>
    <p:sldId id="259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1" r:id="rId11"/>
    <p:sldId id="272" r:id="rId12"/>
    <p:sldId id="273" r:id="rId13"/>
    <p:sldId id="274" r:id="rId14"/>
    <p:sldId id="275" r:id="rId15"/>
    <p:sldId id="277" r:id="rId16"/>
    <p:sldId id="278" r:id="rId17"/>
    <p:sldId id="279" r:id="rId18"/>
    <p:sldId id="280" r:id="rId19"/>
    <p:sldId id="282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8" r:id="rId33"/>
    <p:sldId id="299" r:id="rId34"/>
    <p:sldId id="300" r:id="rId35"/>
    <p:sldId id="301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72676" autoAdjust="0"/>
  </p:normalViewPr>
  <p:slideViewPr>
    <p:cSldViewPr snapToGrid="0">
      <p:cViewPr varScale="1">
        <p:scale>
          <a:sx n="60" d="100"/>
          <a:sy n="60" d="100"/>
        </p:scale>
        <p:origin x="134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D4D36-E3DA-4D1E-A0E4-8FFB6B632F1C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0441-0BE6-40CA-8DC8-21902BA8B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Oriented Fast and Rotated Brief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0441-0BE6-40CA-8DC8-21902BA8B9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27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0441-0BE6-40CA-8DC8-21902BA8B95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4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23AE1-8970-478F-9D28-4A62BAB5FB27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464-3A8A-49EE-BDF5-81A48F4B7D50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8992-BB0E-493C-A0D4-DD2AC99B6936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7DE9-5CAA-46D2-812F-E05BE1337BCF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DD1E-741C-47A1-9BD0-9FEBDB37B8C1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CB59-E09A-4E01-A2B8-17FC953852EF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D89B-6798-433B-817F-AAD93E7D4D7F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30218-A332-4298-87C2-933666B1B5C2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E62A5-9AA0-4E1A-AE39-2D95318081A3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805E-678F-48A7-8B58-69AF7EB82345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E40F57C-30AE-4EB1-8B93-53EC1289555E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400E3-656A-4625-9A18-AF7BEA34EA36}" type="datetime1">
              <a:rPr lang="en-US" altLang="zh-CN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视觉里程计（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Visual Odometry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5643813" cy="3980622"/>
          </a:xfrm>
        </p:spPr>
        <p:txBody>
          <a:bodyPr/>
          <a:lstStyle/>
          <a:p>
            <a:r>
              <a:rPr lang="zh-CN" altLang="en-US" dirty="0"/>
              <a:t>几何关系：</a:t>
            </a:r>
            <a:endParaRPr lang="en-US" altLang="zh-CN" dirty="0"/>
          </a:p>
          <a:p>
            <a:pPr lvl="1"/>
            <a:r>
              <a:rPr lang="en-US" altLang="zh-CN" dirty="0"/>
              <a:t>P</a:t>
            </a:r>
            <a:r>
              <a:rPr lang="zh-CN" altLang="en-US" dirty="0"/>
              <a:t>在两个图像的投影为</a:t>
            </a:r>
            <a:endParaRPr lang="en-US" altLang="zh-CN" dirty="0"/>
          </a:p>
          <a:p>
            <a:pPr lvl="1"/>
            <a:r>
              <a:rPr lang="zh-CN" altLang="en-US" dirty="0"/>
              <a:t>两个相机之间的变换为</a:t>
            </a:r>
            <a:endParaRPr lang="en-US" altLang="zh-CN" dirty="0"/>
          </a:p>
          <a:p>
            <a:pPr lvl="1"/>
            <a:r>
              <a:rPr lang="en-US" altLang="zh-CN" dirty="0"/>
              <a:t>         </a:t>
            </a:r>
            <a:r>
              <a:rPr lang="zh-CN" altLang="en-US" dirty="0"/>
              <a:t>在第二个图像上投影为</a:t>
            </a:r>
          </a:p>
          <a:p>
            <a:pPr marL="457200" lvl="1" indent="0">
              <a:buNone/>
            </a:pPr>
            <a:r>
              <a:rPr lang="en-US" altLang="zh-CN" dirty="0"/>
              <a:t>       </a:t>
            </a:r>
            <a:r>
              <a:rPr lang="zh-CN" altLang="en-US" dirty="0"/>
              <a:t>记为     ，称为极线，反之亦然</a:t>
            </a:r>
            <a:endParaRPr lang="en-US" altLang="zh-CN" dirty="0"/>
          </a:p>
          <a:p>
            <a:pPr lvl="1"/>
            <a:r>
              <a:rPr lang="en-US" altLang="zh-CN" dirty="0"/>
              <a:t>           </a:t>
            </a:r>
            <a:r>
              <a:rPr lang="zh-CN" altLang="en-US" dirty="0"/>
              <a:t>称为极点</a:t>
            </a:r>
            <a:endParaRPr lang="en-US" altLang="zh-CN" dirty="0"/>
          </a:p>
          <a:p>
            <a:r>
              <a:rPr lang="zh-CN" altLang="en-US" dirty="0"/>
              <a:t>实践中：</a:t>
            </a:r>
            <a:endParaRPr lang="en-US" altLang="zh-CN" dirty="0"/>
          </a:p>
          <a:p>
            <a:pPr lvl="1"/>
            <a:r>
              <a:rPr lang="en-US" altLang="zh-CN" dirty="0"/>
              <a:t>           </a:t>
            </a:r>
            <a:r>
              <a:rPr lang="zh-CN" altLang="en-US" dirty="0"/>
              <a:t>通过特征匹配得到，</a:t>
            </a:r>
            <a:r>
              <a:rPr lang="en-US" altLang="zh-CN" dirty="0"/>
              <a:t>P</a:t>
            </a:r>
            <a:r>
              <a:rPr lang="zh-CN" altLang="en-US" dirty="0"/>
              <a:t>未知，        未知</a:t>
            </a:r>
            <a:endParaRPr lang="en-US" altLang="zh-CN" dirty="0"/>
          </a:p>
          <a:p>
            <a:pPr lvl="1"/>
            <a:r>
              <a:rPr lang="en-US" altLang="zh-CN" dirty="0"/>
              <a:t>        </a:t>
            </a:r>
            <a:r>
              <a:rPr lang="zh-CN" altLang="en-US" dirty="0"/>
              <a:t>待求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4438"/>
          <a:stretch>
            <a:fillRect/>
          </a:stretch>
        </p:blipFill>
        <p:spPr>
          <a:xfrm>
            <a:off x="6621249" y="1151092"/>
            <a:ext cx="4922947" cy="265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369494" y="2408326"/>
                <a:ext cx="780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494" y="2408326"/>
                <a:ext cx="78015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8" t="-110" r="55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37999" y="2855140"/>
                <a:ext cx="555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99" y="2855140"/>
                <a:ext cx="55521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11" t="-49" r="38" b="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67679" y="3306387"/>
                <a:ext cx="6380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79" y="3306387"/>
                <a:ext cx="63806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6" t="-156" r="48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993216" y="3244157"/>
                <a:ext cx="6850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216" y="3244157"/>
                <a:ext cx="68505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1" t="-156" r="15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09875" y="3676015"/>
                <a:ext cx="448945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875" y="3676015"/>
                <a:ext cx="44894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81649" y="4044145"/>
                <a:ext cx="7524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49" y="4044145"/>
                <a:ext cx="75245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56" t="-126" r="53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154183" y="4938456"/>
                <a:ext cx="780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183" y="4938456"/>
                <a:ext cx="78015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4" t="-17" r="81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35934" y="4938162"/>
                <a:ext cx="7524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934" y="4938162"/>
                <a:ext cx="75245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" t="-109" r="82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68153" y="5307860"/>
                <a:ext cx="555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153" y="5307860"/>
                <a:ext cx="55521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47" t="-144" r="88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82845"/>
          </a:xfrm>
        </p:spPr>
        <p:txBody>
          <a:bodyPr/>
          <a:lstStyle/>
          <a:p>
            <a:r>
              <a:rPr lang="zh-CN" altLang="en-US" dirty="0"/>
              <a:t>世界坐标：</a:t>
            </a:r>
            <a:endParaRPr lang="en-US" altLang="zh-CN" dirty="0"/>
          </a:p>
          <a:p>
            <a:r>
              <a:rPr lang="zh-CN" altLang="en-US" dirty="0"/>
              <a:t>以第一个图为参考系，投影方程：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使用归一化坐标（去掉内参）：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齐次关系：</a:t>
            </a:r>
            <a:endParaRPr lang="en-US" altLang="zh-CN" dirty="0"/>
          </a:p>
          <a:p>
            <a:r>
              <a:rPr lang="zh-CN" altLang="en-US" dirty="0"/>
              <a:t>两侧左乘：</a:t>
            </a:r>
            <a:endParaRPr lang="en-US" altLang="zh-CN" dirty="0"/>
          </a:p>
          <a:p>
            <a:r>
              <a:rPr lang="zh-CN" altLang="en-US" dirty="0"/>
              <a:t>再一步左乘：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4438"/>
          <a:stretch>
            <a:fillRect/>
          </a:stretch>
        </p:blipFill>
        <p:spPr>
          <a:xfrm>
            <a:off x="6777459" y="1050762"/>
            <a:ext cx="4922947" cy="265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905" y="2015732"/>
            <a:ext cx="1470787" cy="510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474" y="3044757"/>
            <a:ext cx="3132091" cy="4343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093" y="3997576"/>
            <a:ext cx="2674852" cy="441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022" y="4496749"/>
            <a:ext cx="1546994" cy="403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2470" y="4957819"/>
            <a:ext cx="1364098" cy="441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229" y="5467100"/>
            <a:ext cx="1836579" cy="388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6937131" y="3824654"/>
            <a:ext cx="4510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对极约束：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带内参的形式：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4761" y="4118125"/>
            <a:ext cx="1333616" cy="411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1815" y="5085955"/>
            <a:ext cx="2179509" cy="35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50960"/>
          </a:xfrm>
        </p:spPr>
        <p:txBody>
          <a:bodyPr/>
          <a:lstStyle/>
          <a:p>
            <a:r>
              <a:rPr lang="zh-CN" altLang="en-US" dirty="0"/>
              <a:t>对极约束刻画了              共面的关系</a:t>
            </a:r>
            <a:endParaRPr lang="en-US" altLang="zh-CN" dirty="0"/>
          </a:p>
          <a:p>
            <a:r>
              <a:rPr lang="zh-CN" altLang="en-US" dirty="0"/>
              <a:t>定义：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E-Essential</a:t>
            </a:r>
            <a:r>
              <a:rPr lang="zh-CN" altLang="en-US" dirty="0"/>
              <a:t>矩阵（基础矩阵）</a:t>
            </a:r>
            <a:endParaRPr lang="en-US" altLang="zh-CN" dirty="0"/>
          </a:p>
          <a:p>
            <a:pPr lvl="1"/>
            <a:r>
              <a:rPr lang="en-US" altLang="zh-CN" dirty="0"/>
              <a:t>F-Fundamental</a:t>
            </a:r>
            <a:r>
              <a:rPr lang="zh-CN" altLang="en-US" dirty="0"/>
              <a:t>矩阵（本质矩阵）</a:t>
            </a:r>
            <a:endParaRPr lang="en-US" altLang="zh-CN" dirty="0"/>
          </a:p>
          <a:p>
            <a:pPr lvl="1"/>
            <a:r>
              <a:rPr lang="zh-CN" altLang="en-US" dirty="0"/>
              <a:t>在内参已知的情况下，可以使用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两步计算位姿：</a:t>
            </a:r>
            <a:endParaRPr lang="en-US" altLang="zh-CN" dirty="0"/>
          </a:p>
          <a:p>
            <a:pPr lvl="1"/>
            <a:r>
              <a:rPr lang="zh-CN" altLang="en-US" dirty="0"/>
              <a:t>由匹配点计算</a:t>
            </a:r>
            <a:r>
              <a:rPr lang="en-US" altLang="zh-CN" dirty="0"/>
              <a:t>E</a:t>
            </a:r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E</a:t>
            </a:r>
            <a:r>
              <a:rPr lang="zh-CN" altLang="en-US" dirty="0"/>
              <a:t>恢复</a:t>
            </a:r>
            <a:r>
              <a:rPr lang="en-US" altLang="zh-CN" dirty="0" err="1"/>
              <a:t>R,t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4438"/>
          <a:stretch>
            <a:fillRect/>
          </a:stretch>
        </p:blipFill>
        <p:spPr>
          <a:xfrm>
            <a:off x="6777459" y="1050762"/>
            <a:ext cx="4922947" cy="265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84" y="3863540"/>
            <a:ext cx="1333616" cy="411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318" y="3907044"/>
            <a:ext cx="2179509" cy="350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62697" y="2048582"/>
                <a:ext cx="10638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97" y="2048582"/>
                <a:ext cx="10638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" t="-19" r="2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459" y="3035039"/>
            <a:ext cx="4618120" cy="3429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6777458" y="4404946"/>
            <a:ext cx="4922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对极约束的性质：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乘任意非零常数依然满足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</a:t>
            </a:r>
            <a:r>
              <a:rPr lang="zh-CN" altLang="en-US" dirty="0"/>
              <a:t>共五个自由度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当成普通矩阵的话，有八个自由度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可用八点法求解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八点法求</a:t>
            </a:r>
            <a:r>
              <a:rPr lang="en-US" altLang="zh-CN" dirty="0"/>
              <a:t>E</a:t>
            </a:r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E</a:t>
            </a:r>
            <a:r>
              <a:rPr lang="zh-CN" altLang="en-US" dirty="0"/>
              <a:t>看成通常</a:t>
            </a:r>
            <a:r>
              <a:rPr lang="en-US" altLang="zh-CN" dirty="0"/>
              <a:t>3x3</a:t>
            </a:r>
            <a:r>
              <a:rPr lang="zh-CN" altLang="en-US" dirty="0"/>
              <a:t>的矩阵，尺度任意，剩八个自由度</a:t>
            </a:r>
            <a:endParaRPr lang="en-US" altLang="zh-CN" dirty="0"/>
          </a:p>
          <a:p>
            <a:pPr lvl="1"/>
            <a:r>
              <a:rPr lang="zh-CN" altLang="en-US" dirty="0"/>
              <a:t>一对匹配点带来的约束：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向量形式：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63" y="3325977"/>
            <a:ext cx="3162574" cy="1265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353" y="4783547"/>
            <a:ext cx="3002540" cy="426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337" y="5339874"/>
            <a:ext cx="3604572" cy="434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6186" r="4447"/>
          <a:stretch>
            <a:fillRect/>
          </a:stretch>
        </p:blipFill>
        <p:spPr>
          <a:xfrm>
            <a:off x="6837045" y="2842895"/>
            <a:ext cx="4876165" cy="3269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8327079" y="216366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八对点构成方程组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E</a:t>
            </a:r>
            <a:r>
              <a:rPr lang="zh-CN" altLang="en-US" dirty="0"/>
              <a:t>计算</a:t>
            </a:r>
            <a:r>
              <a:rPr lang="en-US" altLang="zh-CN" dirty="0"/>
              <a:t>R, t</a:t>
            </a:r>
            <a:r>
              <a:rPr lang="zh-CN" altLang="en-US" dirty="0"/>
              <a:t>：奇异值分解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39" y="2859824"/>
            <a:ext cx="1508891" cy="48772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439" y="2718841"/>
            <a:ext cx="3863675" cy="76968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539" y="3741038"/>
            <a:ext cx="7353937" cy="224047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7587762" y="3209251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四个可能的解，但只有一个深度为正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八点法的讨论</a:t>
            </a:r>
            <a:endParaRPr lang="en-US" altLang="zh-CN" dirty="0"/>
          </a:p>
          <a:p>
            <a:pPr lvl="1"/>
            <a:r>
              <a:rPr lang="zh-CN" altLang="en-US" dirty="0"/>
              <a:t>用于单目</a:t>
            </a:r>
            <a:r>
              <a:rPr lang="en-US" altLang="zh-CN" dirty="0"/>
              <a:t>SLAM</a:t>
            </a:r>
            <a:r>
              <a:rPr lang="zh-CN" altLang="en-US" dirty="0"/>
              <a:t>的初始化</a:t>
            </a:r>
            <a:endParaRPr lang="en-US" altLang="zh-CN" dirty="0"/>
          </a:p>
          <a:p>
            <a:pPr lvl="1"/>
            <a:r>
              <a:rPr lang="zh-CN" altLang="en-US" dirty="0"/>
              <a:t>尺度不确定性：归一化 </a:t>
            </a:r>
            <a:r>
              <a:rPr lang="en-US" altLang="zh-CN" dirty="0"/>
              <a:t>t </a:t>
            </a:r>
            <a:r>
              <a:rPr lang="zh-CN" altLang="en-US" dirty="0"/>
              <a:t>或特征点的平均深度</a:t>
            </a:r>
            <a:endParaRPr lang="en-US" altLang="zh-CN" dirty="0"/>
          </a:p>
          <a:p>
            <a:pPr lvl="1"/>
            <a:r>
              <a:rPr lang="zh-CN" altLang="en-US" dirty="0"/>
              <a:t>纯旋转问题：</a:t>
            </a:r>
            <a:r>
              <a:rPr lang="en-US" altLang="zh-CN" dirty="0"/>
              <a:t>t=0 </a:t>
            </a:r>
            <a:r>
              <a:rPr lang="zh-CN" altLang="en-US" dirty="0"/>
              <a:t>时无法求解</a:t>
            </a:r>
            <a:endParaRPr lang="en-US" altLang="zh-CN" dirty="0"/>
          </a:p>
          <a:p>
            <a:pPr lvl="1"/>
            <a:r>
              <a:rPr lang="zh-CN" altLang="en-US" dirty="0"/>
              <a:t>多于八对点时：最小二乘或</a:t>
            </a:r>
            <a:r>
              <a:rPr lang="en-US" altLang="zh-CN" dirty="0"/>
              <a:t>RANSAC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从单应矩阵恢复</a:t>
            </a:r>
            <a:r>
              <a:rPr lang="en-US" altLang="zh-CN" dirty="0" err="1"/>
              <a:t>R,t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八点法在特征点共面时会退化</a:t>
            </a:r>
            <a:endParaRPr lang="en-US" altLang="zh-CN" dirty="0"/>
          </a:p>
          <a:p>
            <a:pPr lvl="1"/>
            <a:r>
              <a:rPr lang="zh-CN" altLang="en-US" dirty="0"/>
              <a:t>设特征点位于某平面上：</a:t>
            </a:r>
            <a:r>
              <a:rPr lang="en-US" altLang="zh-CN" dirty="0"/>
              <a:t>		  </a:t>
            </a:r>
            <a:r>
              <a:rPr lang="zh-CN" altLang="en-US" dirty="0"/>
              <a:t>或</a:t>
            </a:r>
            <a:endParaRPr lang="en-US" altLang="zh-CN" dirty="0"/>
          </a:p>
          <a:p>
            <a:pPr lvl="1"/>
            <a:r>
              <a:rPr lang="zh-CN" altLang="en-US" dirty="0"/>
              <a:t>两个图像特征点的坐标关系：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67" y="2848983"/>
            <a:ext cx="1295512" cy="403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359" y="2746103"/>
            <a:ext cx="1143099" cy="609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490" y="3716113"/>
            <a:ext cx="2591025" cy="20042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915" y="4425878"/>
            <a:ext cx="1021168" cy="350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右箭头 8"/>
          <p:cNvSpPr/>
          <p:nvPr/>
        </p:nvSpPr>
        <p:spPr>
          <a:xfrm>
            <a:off x="6057900" y="4484077"/>
            <a:ext cx="2162908" cy="234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12750" y="413743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中间记为</a:t>
            </a:r>
            <a:r>
              <a:rPr lang="en-US" altLang="zh-CN" dirty="0"/>
              <a:t>H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458" y="4879235"/>
            <a:ext cx="2651990" cy="1196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332314"/>
          </a:xfrm>
        </p:spPr>
        <p:txBody>
          <a:bodyPr>
            <a:normAutofit/>
          </a:bodyPr>
          <a:lstStyle/>
          <a:p>
            <a:r>
              <a:rPr lang="zh-CN" altLang="en-US" dirty="0"/>
              <a:t>该式是在非零因子下成立的</a:t>
            </a:r>
            <a:endParaRPr lang="en-US" altLang="zh-CN" dirty="0"/>
          </a:p>
          <a:p>
            <a:pPr lvl="1"/>
            <a:r>
              <a:rPr lang="zh-CN" altLang="en-US" dirty="0"/>
              <a:t>去掉第三行：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一对点提供两个约束</a:t>
            </a:r>
            <a:endParaRPr lang="en-US" altLang="zh-CN" dirty="0"/>
          </a:p>
          <a:p>
            <a:pPr lvl="1"/>
            <a:r>
              <a:rPr lang="zh-CN" altLang="en-US" dirty="0"/>
              <a:t>写成关于</a:t>
            </a:r>
            <a:r>
              <a:rPr lang="en-US" altLang="zh-CN" dirty="0"/>
              <a:t>H</a:t>
            </a:r>
            <a:r>
              <a:rPr lang="zh-CN" altLang="en-US" dirty="0"/>
              <a:t>的线性方程：</a:t>
            </a:r>
            <a:endParaRPr lang="en-US" altLang="zh-CN" dirty="0"/>
          </a:p>
          <a:p>
            <a:r>
              <a:rPr lang="zh-CN" altLang="en-US" dirty="0"/>
              <a:t>类似八点法</a:t>
            </a:r>
            <a:endParaRPr lang="en-US" altLang="zh-CN" dirty="0"/>
          </a:p>
          <a:p>
            <a:pPr lvl="1"/>
            <a:r>
              <a:rPr lang="zh-CN" altLang="en-US" dirty="0"/>
              <a:t>先计算</a:t>
            </a:r>
            <a:r>
              <a:rPr lang="en-US" altLang="zh-CN" dirty="0"/>
              <a:t>H</a:t>
            </a:r>
          </a:p>
          <a:p>
            <a:pPr lvl="1"/>
            <a:r>
              <a:rPr lang="zh-CN" altLang="en-US" dirty="0"/>
              <a:t>再用</a:t>
            </a:r>
            <a:r>
              <a:rPr lang="en-US" altLang="zh-CN" dirty="0"/>
              <a:t>H</a:t>
            </a:r>
            <a:r>
              <a:rPr lang="zh-CN" altLang="en-US" dirty="0"/>
              <a:t>恢复</a:t>
            </a:r>
            <a:r>
              <a:rPr lang="en-US" altLang="zh-CN" dirty="0" err="1"/>
              <a:t>R,t,n,d,K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81" y="1255532"/>
            <a:ext cx="2651990" cy="11964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74" y="2451976"/>
            <a:ext cx="2164268" cy="11888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080" y="3741038"/>
            <a:ext cx="5143946" cy="2941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altLang="zh-CN" dirty="0"/>
          </a:p>
          <a:p>
            <a:r>
              <a:rPr lang="en-US" altLang="zh-CN" dirty="0"/>
              <a:t>2D-2D</a:t>
            </a:r>
            <a:r>
              <a:rPr lang="zh-CN" altLang="en-US" dirty="0"/>
              <a:t>情况下，只知道图像坐标之间的对应关系</a:t>
            </a:r>
            <a:endParaRPr lang="en-US" altLang="zh-CN" dirty="0"/>
          </a:p>
          <a:p>
            <a:pPr lvl="1"/>
            <a:r>
              <a:rPr lang="zh-CN" altLang="en-US" dirty="0"/>
              <a:t>当特征点在平面上时（例如俯视或仰视），使用</a:t>
            </a:r>
            <a:r>
              <a:rPr lang="en-US" altLang="zh-CN" dirty="0"/>
              <a:t>H</a:t>
            </a:r>
            <a:r>
              <a:rPr lang="zh-CN" altLang="en-US" dirty="0"/>
              <a:t>恢复</a:t>
            </a:r>
            <a:r>
              <a:rPr lang="en-US" altLang="zh-CN" dirty="0" err="1"/>
              <a:t>R,t</a:t>
            </a:r>
            <a:endParaRPr lang="en-US" altLang="zh-CN" dirty="0"/>
          </a:p>
          <a:p>
            <a:pPr lvl="1"/>
            <a:r>
              <a:rPr lang="zh-CN" altLang="en-US" dirty="0"/>
              <a:t>否则，使用</a:t>
            </a:r>
            <a:r>
              <a:rPr lang="en-US" altLang="zh-CN" dirty="0"/>
              <a:t>E</a:t>
            </a:r>
            <a:r>
              <a:rPr lang="zh-CN" altLang="en-US" dirty="0"/>
              <a:t>或</a:t>
            </a:r>
            <a:r>
              <a:rPr lang="en-US" altLang="zh-CN" dirty="0"/>
              <a:t>F</a:t>
            </a:r>
            <a:r>
              <a:rPr lang="zh-CN" altLang="en-US" dirty="0"/>
              <a:t>恢复</a:t>
            </a:r>
            <a:r>
              <a:rPr lang="en-US" altLang="zh-CN" dirty="0" err="1"/>
              <a:t>R,t</a:t>
            </a:r>
            <a:endParaRPr lang="en-US" altLang="zh-CN" dirty="0"/>
          </a:p>
          <a:p>
            <a:r>
              <a:rPr lang="zh-CN" altLang="en-US" dirty="0"/>
              <a:t>求得</a:t>
            </a:r>
            <a:r>
              <a:rPr lang="en-US" altLang="zh-CN" dirty="0" err="1"/>
              <a:t>R,t</a:t>
            </a:r>
            <a:r>
              <a:rPr lang="zh-CN" altLang="en-US" dirty="0"/>
              <a:t>后：</a:t>
            </a:r>
            <a:endParaRPr lang="en-US" altLang="zh-CN" dirty="0"/>
          </a:p>
          <a:p>
            <a:pPr lvl="1"/>
            <a:r>
              <a:rPr lang="zh-CN" altLang="en-US" dirty="0"/>
              <a:t>利用三角化计算特征点的</a:t>
            </a:r>
            <a:r>
              <a:rPr lang="en-US" altLang="zh-CN" dirty="0"/>
              <a:t>3D</a:t>
            </a:r>
            <a:r>
              <a:rPr lang="zh-CN" altLang="en-US" dirty="0"/>
              <a:t>位置（即深度）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三角化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3216" y="1050762"/>
            <a:ext cx="4855789" cy="28284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内容占位符 2"/>
          <p:cNvSpPr txBox="1"/>
          <p:nvPr/>
        </p:nvSpPr>
        <p:spPr>
          <a:xfrm>
            <a:off x="1451579" y="1994489"/>
            <a:ext cx="4870090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已知运动时，求解特征点的</a:t>
            </a:r>
            <a:r>
              <a:rPr lang="en-US" altLang="zh-CN" dirty="0"/>
              <a:t>3D</a:t>
            </a:r>
            <a:r>
              <a:rPr lang="zh-CN" altLang="en-US" dirty="0"/>
              <a:t>位置</a:t>
            </a:r>
            <a:endParaRPr lang="en-US" altLang="zh-CN" dirty="0"/>
          </a:p>
          <a:p>
            <a:r>
              <a:rPr lang="zh-CN" altLang="en-US" dirty="0"/>
              <a:t>几何关系：</a:t>
            </a:r>
            <a:endParaRPr lang="en-US" altLang="zh-CN" dirty="0"/>
          </a:p>
          <a:p>
            <a:r>
              <a:rPr lang="zh-CN" altLang="en-US" dirty="0"/>
              <a:t>求     时，两侧乘</a:t>
            </a:r>
            <a:r>
              <a:rPr lang="en-US" altLang="zh-CN" dirty="0"/>
              <a:t>    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反之亦然</a:t>
            </a:r>
            <a:endParaRPr lang="en-US" altLang="zh-CN" dirty="0"/>
          </a:p>
          <a:p>
            <a:r>
              <a:rPr lang="zh-CN" altLang="en-US" dirty="0"/>
              <a:t>或者同时解         </a:t>
            </a:r>
            <a:endParaRPr lang="en-US" altLang="zh-CN" dirty="0"/>
          </a:p>
          <a:p>
            <a:pPr lvl="1"/>
            <a:r>
              <a:rPr lang="zh-CN" altLang="en-US" dirty="0"/>
              <a:t>求                                     的最小二乘解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22" y="2581772"/>
            <a:ext cx="1714649" cy="411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922861" y="3099016"/>
                <a:ext cx="451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1" y="3099016"/>
                <a:ext cx="45146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8" t="-58" r="14" b="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524240" y="3098825"/>
                <a:ext cx="487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∧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40" y="3098825"/>
                <a:ext cx="487377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28" t="-7" r="66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057" y="3523125"/>
            <a:ext cx="2697714" cy="35817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81109" y="4393523"/>
                <a:ext cx="741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109" y="4393523"/>
                <a:ext cx="741805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6" t="-161" r="73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482160" y="4762855"/>
                <a:ext cx="2084160" cy="55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160" y="4762855"/>
                <a:ext cx="2084160" cy="553485"/>
              </a:xfrm>
              <a:prstGeom prst="rect">
                <a:avLst/>
              </a:prstGeom>
              <a:blipFill rotWithShape="1">
                <a:blip r:embed="rId8"/>
                <a:stretch>
                  <a:fillRect l="-28" t="-64" r="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321669" y="4804226"/>
                <a:ext cx="1898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69" y="4804226"/>
                <a:ext cx="1898019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3" t="-122" r="13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视觉里程计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学习目标</a:t>
            </a:r>
            <a:endParaRPr lang="en-US" altLang="zh-CN" dirty="0"/>
          </a:p>
          <a:p>
            <a:pPr lvl="1"/>
            <a:r>
              <a:rPr lang="zh-CN" altLang="en-US" dirty="0"/>
              <a:t>理解图像特征点的意义</a:t>
            </a:r>
            <a:r>
              <a:rPr lang="en-US" altLang="zh-CN" dirty="0"/>
              <a:t>, </a:t>
            </a:r>
            <a:r>
              <a:rPr lang="zh-CN" altLang="en-US" dirty="0"/>
              <a:t>并掌握在单幅图像中提取出特征点，及多幅图像中匹配特征点的方法。</a:t>
            </a:r>
          </a:p>
          <a:p>
            <a:pPr lvl="1"/>
            <a:r>
              <a:rPr lang="zh-CN" altLang="en-US" dirty="0"/>
              <a:t>理解对极几何的原理，利用对极几何的约束，恢复出图像之间的摄像机的三维运动。</a:t>
            </a:r>
          </a:p>
          <a:p>
            <a:pPr lvl="1"/>
            <a:r>
              <a:rPr lang="zh-CN" altLang="en-US" dirty="0"/>
              <a:t>理解</a:t>
            </a:r>
            <a:r>
              <a:rPr lang="en-US" altLang="zh-CN" dirty="0"/>
              <a:t>PNP</a:t>
            </a:r>
            <a:r>
              <a:rPr lang="zh-CN" altLang="en-US" dirty="0"/>
              <a:t>问题，及利用已知三维结构与图像的对应关系，求解摄像机的三维运动。</a:t>
            </a:r>
          </a:p>
          <a:p>
            <a:pPr lvl="1"/>
            <a:r>
              <a:rPr lang="zh-CN" altLang="en-US" dirty="0"/>
              <a:t>理解</a:t>
            </a:r>
            <a:r>
              <a:rPr lang="en-US" altLang="zh-CN" dirty="0"/>
              <a:t>ICP</a:t>
            </a:r>
            <a:r>
              <a:rPr lang="zh-CN" altLang="en-US" dirty="0"/>
              <a:t>问题，及利用点云的匹配关系，求解摄像机的三维运动。</a:t>
            </a:r>
          </a:p>
          <a:p>
            <a:pPr lvl="1"/>
            <a:r>
              <a:rPr lang="zh-CN" altLang="en-US" dirty="0"/>
              <a:t>理解如何通过三角化，获得二维图像上对应点的三维结构。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三角化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3146797" cy="3998206"/>
          </a:xfrm>
        </p:spPr>
        <p:txBody>
          <a:bodyPr/>
          <a:lstStyle/>
          <a:p>
            <a:r>
              <a:rPr lang="zh-CN" altLang="en-US" dirty="0"/>
              <a:t>三角化中的问题：</a:t>
            </a:r>
            <a:endParaRPr lang="en-US" altLang="zh-CN" dirty="0"/>
          </a:p>
          <a:p>
            <a:pPr lvl="1"/>
            <a:r>
              <a:rPr lang="zh-CN" altLang="en-US" dirty="0"/>
              <a:t>解得深度的质量与平移相关</a:t>
            </a:r>
            <a:endParaRPr lang="en-US" altLang="zh-CN" dirty="0"/>
          </a:p>
          <a:p>
            <a:pPr lvl="1"/>
            <a:r>
              <a:rPr lang="zh-CN" altLang="en-US" dirty="0"/>
              <a:t>但是平移大时特征匹配可能不成功</a:t>
            </a:r>
            <a:endParaRPr lang="en-US" altLang="zh-CN" dirty="0"/>
          </a:p>
          <a:p>
            <a:r>
              <a:rPr lang="zh-CN" altLang="en-US" dirty="0"/>
              <a:t>方程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系数矩阵伪逆不可靠</a:t>
            </a:r>
            <a:endParaRPr lang="en-US" altLang="zh-CN" dirty="0"/>
          </a:p>
          <a:p>
            <a:pPr lvl="1"/>
            <a:r>
              <a:rPr lang="en-US" altLang="zh-CN" dirty="0"/>
              <a:t>         </a:t>
            </a:r>
            <a:r>
              <a:rPr lang="zh-CN" altLang="en-US" dirty="0"/>
              <a:t>行列式近零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292" y="1992096"/>
            <a:ext cx="7178662" cy="3497883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82897" y="4314447"/>
                <a:ext cx="2084160" cy="55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897" y="4314447"/>
                <a:ext cx="2084160" cy="553485"/>
              </a:xfrm>
              <a:prstGeom prst="rect">
                <a:avLst/>
              </a:prstGeom>
              <a:blipFill rotWithShape="1">
                <a:blip r:embed="rId3"/>
                <a:stretch>
                  <a:fillRect l="-20" t="-46" r="2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164687" y="5305313"/>
                <a:ext cx="652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687" y="5305313"/>
                <a:ext cx="65293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93" t="-142" r="20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670538" y="5767754"/>
            <a:ext cx="832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特例：相机前进时，虽然有位移，但位于图像中心的点无法三角化（没有视差）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3D-2D</a:t>
            </a:r>
            <a:r>
              <a:rPr kumimoji="1" lang="zh-CN" altLang="en-US" dirty="0"/>
              <a:t> </a:t>
            </a:r>
            <a:r>
              <a:rPr kumimoji="1" lang="en-US" altLang="zh-CN" dirty="0"/>
              <a:t>PnP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内容占位符 2"/>
          <p:cNvSpPr txBox="1"/>
          <p:nvPr/>
        </p:nvSpPr>
        <p:spPr>
          <a:xfrm>
            <a:off x="1451579" y="1994489"/>
            <a:ext cx="4870090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已知</a:t>
            </a:r>
            <a:r>
              <a:rPr lang="en-US" altLang="zh-CN" dirty="0"/>
              <a:t>3D</a:t>
            </a:r>
            <a:r>
              <a:rPr lang="zh-CN" altLang="en-US" dirty="0"/>
              <a:t>点的空间位置和相机上的投影点，求相机的旋转和平移（外参）</a:t>
            </a:r>
          </a:p>
          <a:p>
            <a:r>
              <a:rPr lang="zh-CN" altLang="en-US" dirty="0"/>
              <a:t>代数的解法</a:t>
            </a:r>
            <a:r>
              <a:rPr lang="en-US" altLang="zh-CN" dirty="0"/>
              <a:t>/</a:t>
            </a:r>
            <a:r>
              <a:rPr lang="zh-CN" altLang="en-US" dirty="0"/>
              <a:t>优化的解法</a:t>
            </a:r>
          </a:p>
          <a:p>
            <a:r>
              <a:rPr lang="zh-CN" altLang="en-US" dirty="0"/>
              <a:t>代数的</a:t>
            </a:r>
          </a:p>
          <a:p>
            <a:pPr lvl="1"/>
            <a:r>
              <a:rPr lang="en-US" altLang="zh-CN" dirty="0"/>
              <a:t>DLT</a:t>
            </a:r>
            <a:endParaRPr lang="zh-CN" altLang="en-US" dirty="0"/>
          </a:p>
          <a:p>
            <a:pPr lvl="1"/>
            <a:r>
              <a:rPr lang="en-US" altLang="zh-CN" dirty="0"/>
              <a:t>P3P</a:t>
            </a:r>
            <a:endParaRPr lang="zh-CN" altLang="en-US" dirty="0"/>
          </a:p>
          <a:p>
            <a:pPr lvl="1"/>
            <a:r>
              <a:rPr lang="en-US" altLang="zh-CN" dirty="0" err="1"/>
              <a:t>EPnP</a:t>
            </a:r>
            <a:r>
              <a:rPr lang="en-US" altLang="zh-CN" dirty="0"/>
              <a:t>/UPnP/…</a:t>
            </a:r>
            <a:endParaRPr lang="zh-CN" altLang="en-US" dirty="0"/>
          </a:p>
          <a:p>
            <a:r>
              <a:rPr lang="zh-CN" altLang="en-US" dirty="0"/>
              <a:t>优化的：</a:t>
            </a:r>
            <a:r>
              <a:rPr lang="en-US" altLang="zh-CN" dirty="0"/>
              <a:t>Bundle</a:t>
            </a:r>
            <a:r>
              <a:rPr lang="zh-CN" altLang="en-US" dirty="0"/>
              <a:t> </a:t>
            </a:r>
            <a:r>
              <a:rPr lang="en-US" altLang="zh-CN" dirty="0"/>
              <a:t>Adjustment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42" y="1257390"/>
            <a:ext cx="4181475" cy="3695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内容占位符 2"/>
          <p:cNvSpPr txBox="1"/>
          <p:nvPr/>
        </p:nvSpPr>
        <p:spPr>
          <a:xfrm>
            <a:off x="1451579" y="1994489"/>
            <a:ext cx="4870090" cy="4292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DLT</a:t>
            </a:r>
          </a:p>
          <a:p>
            <a:pPr lvl="1"/>
            <a:r>
              <a:rPr lang="zh-CN" altLang="en-US" dirty="0"/>
              <a:t>设空间点</a:t>
            </a:r>
            <a:endParaRPr lang="en-US" altLang="zh-CN" dirty="0"/>
          </a:p>
          <a:p>
            <a:pPr lvl="1"/>
            <a:r>
              <a:rPr lang="zh-CN" altLang="en-US" dirty="0"/>
              <a:t>投影点为：</a:t>
            </a:r>
            <a:endParaRPr lang="en-US" altLang="zh-CN" dirty="0"/>
          </a:p>
          <a:p>
            <a:pPr lvl="1"/>
            <a:r>
              <a:rPr lang="zh-CN" altLang="en-US" dirty="0"/>
              <a:t>投影关系：</a:t>
            </a:r>
            <a:endParaRPr lang="en-US" altLang="zh-CN" dirty="0"/>
          </a:p>
          <a:p>
            <a:pPr lvl="1"/>
            <a:r>
              <a:rPr lang="zh-CN" altLang="en-US" dirty="0"/>
              <a:t>展开：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将它看成一个关于</a:t>
            </a:r>
            <a:r>
              <a:rPr lang="en-US" altLang="zh-CN" dirty="0"/>
              <a:t>t</a:t>
            </a:r>
            <a:r>
              <a:rPr lang="zh-CN" altLang="en-US" dirty="0"/>
              <a:t>的线性方程，求解</a:t>
            </a:r>
            <a:r>
              <a:rPr lang="en-US" altLang="zh-CN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93644" y="2430561"/>
                <a:ext cx="18321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44" y="2430561"/>
                <a:ext cx="183210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2" t="-113" r="20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42059" y="2849424"/>
                <a:ext cx="1437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059" y="2849424"/>
                <a:ext cx="143776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7" t="-48" r="35" b="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261359" y="3218756"/>
                <a:ext cx="13991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359" y="3218756"/>
                <a:ext cx="139916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45" t="-156" r="19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957011" y="283748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20754" y="283695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归一化坐标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194" y="4018269"/>
            <a:ext cx="3429000" cy="1457325"/>
          </a:xfrm>
          <a:prstGeom prst="rect">
            <a:avLst/>
          </a:prstGeom>
        </p:spPr>
      </p:pic>
      <p:sp>
        <p:nvSpPr>
          <p:cNvPr id="12" name="内容占位符 2"/>
          <p:cNvSpPr txBox="1"/>
          <p:nvPr/>
        </p:nvSpPr>
        <p:spPr>
          <a:xfrm>
            <a:off x="6031380" y="1963134"/>
            <a:ext cx="4870090" cy="4292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注意最下一行为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用它消掉前两行中的</a:t>
            </a:r>
            <a:r>
              <a:rPr lang="en-US" altLang="zh-CN" dirty="0"/>
              <a:t>s</a:t>
            </a:r>
            <a:r>
              <a:rPr lang="zh-CN" altLang="en-US" dirty="0"/>
              <a:t>，则一个特征点提供两个方程：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为求解</a:t>
            </a:r>
            <a:r>
              <a:rPr lang="en-US" altLang="zh-CN" dirty="0"/>
              <a:t>12</a:t>
            </a:r>
            <a:r>
              <a:rPr lang="zh-CN" altLang="en-US" dirty="0"/>
              <a:t>个未知数，需要</a:t>
            </a:r>
            <a:r>
              <a:rPr lang="en-US" altLang="zh-CN" dirty="0"/>
              <a:t>12/2=6</a:t>
            </a:r>
            <a:r>
              <a:rPr lang="zh-CN" altLang="en-US" dirty="0"/>
              <a:t>对点。（超定时求最小二乘解）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991062" y="2481963"/>
                <a:ext cx="3241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062" y="2481963"/>
                <a:ext cx="3241015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1" t="-104" r="10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529" y="4664584"/>
            <a:ext cx="1676400" cy="419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5067" y="4664584"/>
            <a:ext cx="1704975" cy="4667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31" y="3835613"/>
            <a:ext cx="500062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内容占位符 2"/>
          <p:cNvSpPr txBox="1"/>
          <p:nvPr/>
        </p:nvSpPr>
        <p:spPr>
          <a:xfrm>
            <a:off x="1451579" y="1994489"/>
            <a:ext cx="4870090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DLT</a:t>
            </a:r>
            <a:r>
              <a:rPr lang="zh-CN" altLang="en-US" dirty="0"/>
              <a:t>将</a:t>
            </a:r>
            <a:r>
              <a:rPr lang="en-US" altLang="zh-CN" dirty="0" err="1"/>
              <a:t>R,t</a:t>
            </a:r>
            <a:r>
              <a:rPr lang="zh-CN" altLang="en-US" dirty="0"/>
              <a:t>看成独立的未知量，所以在求出结果后，需要将</a:t>
            </a:r>
            <a:r>
              <a:rPr lang="en-US" altLang="zh-CN" dirty="0"/>
              <a:t>t</a:t>
            </a:r>
            <a:r>
              <a:rPr lang="zh-CN" altLang="en-US" dirty="0"/>
              <a:t>组成的矩阵投影回</a:t>
            </a:r>
            <a:r>
              <a:rPr lang="en-US" altLang="zh-CN" dirty="0"/>
              <a:t>SO(3)</a:t>
            </a:r>
            <a:r>
              <a:rPr lang="zh-CN" altLang="en-US" dirty="0"/>
              <a:t>（通常用</a:t>
            </a:r>
            <a:r>
              <a:rPr lang="en-US" altLang="zh-CN" dirty="0"/>
              <a:t>QR</a:t>
            </a:r>
            <a:r>
              <a:rPr lang="zh-CN" altLang="en-US" dirty="0"/>
              <a:t>分解实现）</a:t>
            </a:r>
            <a:endParaRPr lang="en-US" altLang="zh-CN" dirty="0"/>
          </a:p>
          <a:p>
            <a:r>
              <a:rPr lang="zh-CN" altLang="en-US" dirty="0"/>
              <a:t>此外，也可代入内参矩阵</a:t>
            </a:r>
            <a:r>
              <a:rPr lang="en-US" altLang="zh-CN" dirty="0"/>
              <a:t>K</a:t>
            </a:r>
            <a:r>
              <a:rPr lang="zh-CN" altLang="en-US" dirty="0"/>
              <a:t>，但</a:t>
            </a:r>
            <a:r>
              <a:rPr lang="en-US" altLang="zh-CN" dirty="0"/>
              <a:t>SLAM</a:t>
            </a:r>
            <a:r>
              <a:rPr lang="zh-CN" altLang="en-US" dirty="0"/>
              <a:t>中一般</a:t>
            </a:r>
            <a:r>
              <a:rPr lang="en-US" altLang="zh-CN" dirty="0"/>
              <a:t>K</a:t>
            </a:r>
            <a:r>
              <a:rPr lang="zh-CN" altLang="en-US" dirty="0"/>
              <a:t>已知，所以这里没有代入。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571" y="2526353"/>
            <a:ext cx="34290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P3P</a:t>
            </a:r>
            <a:r>
              <a:rPr lang="zh-CN" altLang="en-US" dirty="0"/>
              <a:t>：利用三对点求相机外参</a:t>
            </a:r>
          </a:p>
          <a:p>
            <a:r>
              <a:rPr lang="zh-CN" altLang="en-US" dirty="0"/>
              <a:t>对应关系：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余弦定理：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131" y="1432394"/>
            <a:ext cx="4181475" cy="3695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16" y="3931771"/>
            <a:ext cx="4533900" cy="1304925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/>
        </p:nvGraphicFramePr>
        <p:xfrm>
          <a:off x="1451610" y="3110230"/>
          <a:ext cx="5475605" cy="3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5" imgW="5369560" imgH="325755" progId="Equation.DSMT4">
                  <p:embed/>
                </p:oleObj>
              </mc:Choice>
              <mc:Fallback>
                <p:oleObj r:id="rId5" imgW="5369560" imgH="325755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10" y="3110230"/>
                        <a:ext cx="5475605" cy="340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389" y="653622"/>
            <a:ext cx="4181475" cy="3695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00" y="1853606"/>
            <a:ext cx="6391138" cy="3853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971" y="5171845"/>
            <a:ext cx="5991225" cy="94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6024541" y="4738770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=&gt; </a:t>
            </a:r>
            <a:r>
              <a:rPr lang="zh-CN" altLang="en-US" dirty="0"/>
              <a:t>消去</a:t>
            </a:r>
            <a:r>
              <a:rPr lang="en-US" altLang="zh-CN" dirty="0"/>
              <a:t>v</a:t>
            </a:r>
            <a:r>
              <a:rPr lang="zh-CN" altLang="en-US" dirty="0"/>
              <a:t>，得到关于</a:t>
            </a:r>
            <a:r>
              <a:rPr lang="en-US" altLang="zh-CN" dirty="0" err="1"/>
              <a:t>x,y</a:t>
            </a:r>
            <a:r>
              <a:rPr lang="zh-CN" altLang="en-US" dirty="0"/>
              <a:t>的二次方程，用吴氏消元法解析解得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得到</a:t>
            </a:r>
            <a:r>
              <a:rPr lang="en-US" altLang="zh-CN" dirty="0" err="1"/>
              <a:t>x,y</a:t>
            </a:r>
            <a:r>
              <a:rPr lang="zh-CN" altLang="en-US" dirty="0"/>
              <a:t>后，利用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解得</a:t>
            </a:r>
            <a:r>
              <a:rPr lang="en-US" altLang="zh-CN" dirty="0"/>
              <a:t>v,</a:t>
            </a:r>
            <a:r>
              <a:rPr lang="zh-CN" altLang="en-US" dirty="0"/>
              <a:t>从而解得</a:t>
            </a:r>
            <a:r>
              <a:rPr lang="en-US" altLang="zh-CN" dirty="0"/>
              <a:t>OC</a:t>
            </a:r>
            <a:r>
              <a:rPr lang="zh-CN" altLang="en-US" dirty="0"/>
              <a:t>的长度</a:t>
            </a:r>
            <a:endParaRPr lang="en-US" altLang="zh-CN" dirty="0"/>
          </a:p>
          <a:p>
            <a:r>
              <a:rPr lang="zh-CN" altLang="en-US" dirty="0"/>
              <a:t>进而得到各点的距离</a:t>
            </a:r>
            <a:endParaRPr lang="en-US" altLang="zh-CN" dirty="0"/>
          </a:p>
          <a:p>
            <a:r>
              <a:rPr lang="en-US" altLang="zh-CN" dirty="0"/>
              <a:t>P3P</a:t>
            </a:r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对三个点以上的情况难以处理</a:t>
            </a:r>
            <a:endParaRPr lang="en-US" altLang="zh-CN" dirty="0"/>
          </a:p>
          <a:p>
            <a:pPr lvl="1"/>
            <a:r>
              <a:rPr lang="zh-CN" altLang="en-US" dirty="0"/>
              <a:t>误匹配时算法失效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131" y="1432394"/>
            <a:ext cx="4181475" cy="3695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17" y="5246222"/>
            <a:ext cx="5991225" cy="94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51482" y="2526815"/>
                <a:ext cx="2836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82" y="2526815"/>
                <a:ext cx="283641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" t="-41" r="20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PnP</a:t>
            </a:r>
            <a:r>
              <a:rPr lang="zh-CN" altLang="en-US" dirty="0"/>
              <a:t>的优化解法：</a:t>
            </a:r>
            <a:r>
              <a:rPr lang="en-US" altLang="zh-CN" dirty="0"/>
              <a:t>Bundle Adjustment</a:t>
            </a:r>
          </a:p>
          <a:p>
            <a:pPr lvl="1"/>
            <a:r>
              <a:rPr lang="zh-CN" altLang="en-US" dirty="0"/>
              <a:t>最小化重投影误差（</a:t>
            </a:r>
            <a:r>
              <a:rPr lang="en-US" altLang="zh-CN" dirty="0"/>
              <a:t>Minimizing a reprojection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投影关系：</a:t>
            </a:r>
            <a:endParaRPr lang="en-US" altLang="zh-CN" dirty="0"/>
          </a:p>
          <a:p>
            <a:pPr lvl="1"/>
            <a:r>
              <a:rPr lang="zh-CN" altLang="en-US" dirty="0"/>
              <a:t>定义重投影误差并取最小化：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31" y="2889265"/>
            <a:ext cx="2238375" cy="361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72076" y="2889265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zh-CN" altLang="en-US" dirty="0"/>
              <a:t>：</a:t>
            </a:r>
            <a:r>
              <a:rPr lang="en-US" altLang="zh-CN" dirty="0"/>
              <a:t>3d</a:t>
            </a:r>
            <a:r>
              <a:rPr lang="zh-CN" altLang="en-US" dirty="0"/>
              <a:t>点，    相机位姿      内参      投影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391307" y="2881883"/>
                <a:ext cx="3620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307" y="2881883"/>
                <a:ext cx="36202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15" t="-69" r="13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661720" y="2885574"/>
                <a:ext cx="4112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720" y="2885574"/>
                <a:ext cx="41126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47" t="-36" r="150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499247" y="2850573"/>
                <a:ext cx="381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247" y="2850573"/>
                <a:ext cx="38125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1" t="-16" r="109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3406" y="3779705"/>
            <a:ext cx="3781425" cy="704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440" y="3637857"/>
            <a:ext cx="3376498" cy="16933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156623" y="2962530"/>
            <a:ext cx="4118060" cy="19157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线性化和雅可比</a:t>
            </a:r>
            <a:endParaRPr lang="en-US" altLang="zh-CN" dirty="0"/>
          </a:p>
          <a:p>
            <a:pPr lvl="1"/>
            <a:r>
              <a:rPr lang="zh-CN" altLang="en-US" dirty="0"/>
              <a:t>考虑单个投影点误差：</a:t>
            </a:r>
            <a:endParaRPr lang="en-US" altLang="zh-CN" dirty="0"/>
          </a:p>
          <a:p>
            <a:pPr lvl="1"/>
            <a:r>
              <a:rPr lang="zh-CN" altLang="en-US" dirty="0"/>
              <a:t>线性化：</a:t>
            </a:r>
            <a:endParaRPr lang="en-US" altLang="zh-CN" dirty="0"/>
          </a:p>
          <a:p>
            <a:pPr lvl="1"/>
            <a:r>
              <a:rPr lang="zh-CN" altLang="en-US" dirty="0"/>
              <a:t>雅可比的形式？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543462" y="2302926"/>
                <a:ext cx="2562560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^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462" y="2302926"/>
                <a:ext cx="2562560" cy="659604"/>
              </a:xfrm>
              <a:prstGeom prst="rect">
                <a:avLst/>
              </a:prstGeom>
              <a:blipFill rotWithShape="1">
                <a:blip r:embed="rId2"/>
                <a:stretch>
                  <a:fillRect l="-1" t="-63" r="15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132049" y="2880392"/>
                <a:ext cx="3057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049" y="2880392"/>
                <a:ext cx="305782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7" t="-9" r="17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610" y="3690521"/>
            <a:ext cx="4457700" cy="8477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188322" y="3065058"/>
            <a:ext cx="328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P’</a:t>
            </a:r>
            <a:r>
              <a:rPr lang="zh-CN" altLang="en-US" dirty="0"/>
              <a:t>为</a:t>
            </a:r>
            <a:r>
              <a:rPr lang="en-US" altLang="zh-CN" dirty="0"/>
              <a:t>P</a:t>
            </a:r>
            <a:r>
              <a:rPr lang="zh-CN" altLang="en-US" dirty="0"/>
              <a:t>在相机坐标系下的坐标：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P’</a:t>
            </a:r>
            <a:r>
              <a:rPr lang="zh-CN" altLang="en-US" dirty="0"/>
              <a:t>进行投影：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770" y="3436429"/>
            <a:ext cx="3146783" cy="45758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656" y="4339448"/>
            <a:ext cx="1186979" cy="3468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888" y="4822287"/>
            <a:ext cx="3181574" cy="12881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80060" y="43719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第一项：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759" y="6191391"/>
            <a:ext cx="3377832" cy="61702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3418" y="5158633"/>
            <a:ext cx="6848475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第二项：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非齐次形式：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两项相乘：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235" y="1429891"/>
            <a:ext cx="4457700" cy="847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49" y="2015732"/>
            <a:ext cx="3610477" cy="968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62" y="3146375"/>
            <a:ext cx="2076450" cy="781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355" y="4153960"/>
            <a:ext cx="775335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pnp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也可以对</a:t>
            </a:r>
            <a:r>
              <a:rPr lang="en-US" altLang="zh-CN" dirty="0"/>
              <a:t>3D</a:t>
            </a:r>
            <a:r>
              <a:rPr lang="zh-CN" altLang="en-US" dirty="0"/>
              <a:t>点求导：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667" y="3249724"/>
            <a:ext cx="4248150" cy="108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43462" y="2302926"/>
                <a:ext cx="2562560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^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462" y="2302926"/>
                <a:ext cx="2562560" cy="659604"/>
              </a:xfrm>
              <a:prstGeom prst="rect">
                <a:avLst/>
              </a:prstGeom>
              <a:blipFill rotWithShape="1">
                <a:blip r:embed="rId3"/>
                <a:stretch>
                  <a:fillRect l="-1" t="-63" r="15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3D-3D ICP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给定配对好的两组</a:t>
            </a:r>
            <a:r>
              <a:rPr lang="en-US" altLang="zh-CN" dirty="0"/>
              <a:t>3D</a:t>
            </a:r>
            <a:r>
              <a:rPr lang="zh-CN" altLang="en-US" dirty="0"/>
              <a:t>点，求其旋转和平移，可用迭代最近点（</a:t>
            </a:r>
            <a:r>
              <a:rPr lang="en-US" altLang="zh-CN" dirty="0"/>
              <a:t>Iterative Closest Point</a:t>
            </a:r>
            <a:r>
              <a:rPr lang="zh-CN" altLang="en-US" dirty="0"/>
              <a:t>，</a:t>
            </a:r>
            <a:r>
              <a:rPr lang="en-US" altLang="zh-CN" dirty="0"/>
              <a:t>ICP</a:t>
            </a:r>
            <a:r>
              <a:rPr lang="zh-CN" altLang="en-US" dirty="0"/>
              <a:t>求解）</a:t>
            </a:r>
            <a:endParaRPr lang="en-US" altLang="zh-CN" dirty="0"/>
          </a:p>
          <a:p>
            <a:r>
              <a:rPr lang="zh-CN" altLang="en-US" dirty="0"/>
              <a:t>设：</a:t>
            </a:r>
            <a:endParaRPr lang="en-US" altLang="zh-CN" dirty="0"/>
          </a:p>
          <a:p>
            <a:r>
              <a:rPr lang="zh-CN" altLang="en-US" dirty="0"/>
              <a:t>运动关系：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同样定义误差项：</a:t>
            </a:r>
            <a:endParaRPr lang="en-US" altLang="zh-CN" dirty="0"/>
          </a:p>
          <a:p>
            <a:r>
              <a:rPr lang="zh-CN" altLang="en-US" dirty="0"/>
              <a:t>以及最小二乘问题：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494" y="2760049"/>
            <a:ext cx="5457143" cy="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17" y="3441038"/>
            <a:ext cx="2638095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07" y="4219843"/>
            <a:ext cx="3085714" cy="5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56" y="4972432"/>
            <a:ext cx="4895238" cy="9238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稍加推导：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定义质心：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改写目标函数：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06" y="1235163"/>
            <a:ext cx="5019048" cy="9904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52" y="2348992"/>
            <a:ext cx="3261882" cy="7449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55" y="3605577"/>
            <a:ext cx="9300721" cy="2604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2055137" y="5653564"/>
            <a:ext cx="298764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交叉项部分求和为零 </a:t>
            </a:r>
            <a:r>
              <a:rPr lang="en-US" altLang="zh-CN" dirty="0"/>
              <a:t>=&gt;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目标函数简化为：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最小化第一项，然后取</a:t>
            </a:r>
            <a:r>
              <a:rPr lang="en-US" altLang="zh-CN" dirty="0"/>
              <a:t>t</a:t>
            </a:r>
            <a:r>
              <a:rPr lang="zh-CN" altLang="en-US" dirty="0"/>
              <a:t>，使得后一项为零。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左侧项如何求？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92" y="2630706"/>
            <a:ext cx="7819048" cy="9809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62550" y="3426992"/>
            <a:ext cx="126188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只和</a:t>
            </a:r>
            <a:r>
              <a:rPr lang="en-US" altLang="zh-CN" dirty="0"/>
              <a:t>R</a:t>
            </a:r>
            <a:r>
              <a:rPr lang="zh-CN" altLang="en-US" dirty="0"/>
              <a:t>有关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08702" y="3422894"/>
            <a:ext cx="138371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和</a:t>
            </a:r>
            <a:r>
              <a:rPr lang="en-US" altLang="zh-CN" dirty="0" err="1"/>
              <a:t>R,t</a:t>
            </a:r>
            <a:r>
              <a:rPr lang="zh-CN" altLang="en-US" dirty="0"/>
              <a:t>都有关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旋转的求取</a:t>
            </a:r>
            <a:endParaRPr lang="en-US" altLang="zh-CN" dirty="0"/>
          </a:p>
          <a:p>
            <a:pPr lvl="1"/>
            <a:r>
              <a:rPr lang="zh-CN" altLang="en-US" dirty="0"/>
              <a:t>定义去质心坐标：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最小化：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推导：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最右一项：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SVD</a:t>
            </a:r>
            <a:r>
              <a:rPr lang="zh-CN" altLang="en-US" dirty="0"/>
              <a:t>解法：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73" y="2936937"/>
            <a:ext cx="3819048" cy="4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17" y="798973"/>
            <a:ext cx="7018162" cy="880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79" y="4176909"/>
            <a:ext cx="4438095" cy="8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83" y="2431312"/>
            <a:ext cx="5250826" cy="64460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82685" y="30759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无关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550304" y="30637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为零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829" y="3946482"/>
            <a:ext cx="4759480" cy="8065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993" y="5535800"/>
            <a:ext cx="1885714" cy="4666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789" y="5440959"/>
            <a:ext cx="1799635" cy="7648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7682" y="5440959"/>
            <a:ext cx="1809524" cy="5809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ICP</a:t>
            </a:r>
            <a:r>
              <a:rPr lang="zh-CN" altLang="en-US" dirty="0"/>
              <a:t>也可以从非线性优化角度求解，但：</a:t>
            </a:r>
            <a:endParaRPr lang="en-US" altLang="zh-CN" dirty="0"/>
          </a:p>
          <a:p>
            <a:pPr lvl="1"/>
            <a:r>
              <a:rPr lang="zh-CN" altLang="en-US" dirty="0"/>
              <a:t>已知匹配时，</a:t>
            </a:r>
            <a:r>
              <a:rPr lang="en-US" altLang="zh-CN" dirty="0"/>
              <a:t>ICP</a:t>
            </a:r>
            <a:r>
              <a:rPr lang="zh-CN" altLang="en-US" dirty="0"/>
              <a:t>问题存在唯一解或无穷多解的情况。在唯一解的情况下，只要能找到极小值解，那么这个</a:t>
            </a:r>
            <a:r>
              <a:rPr lang="zh-CN" altLang="en-US" dirty="0">
                <a:solidFill>
                  <a:schemeClr val="accent1"/>
                </a:solidFill>
              </a:rPr>
              <a:t>极小值就是全局最优值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所以正常情况下，</a:t>
            </a:r>
            <a:r>
              <a:rPr lang="en-US" altLang="zh-CN" dirty="0"/>
              <a:t>SVD</a:t>
            </a:r>
            <a:r>
              <a:rPr lang="zh-CN" altLang="en-US" dirty="0"/>
              <a:t>结果和优化一样，且优化很快收敛。</a:t>
            </a:r>
            <a:endParaRPr lang="en-US" altLang="zh-CN" dirty="0"/>
          </a:p>
          <a:p>
            <a:r>
              <a:rPr lang="zh-CN" altLang="en-US" dirty="0"/>
              <a:t>注：</a:t>
            </a:r>
            <a:endParaRPr lang="en-US" altLang="zh-CN" dirty="0"/>
          </a:p>
          <a:p>
            <a:pPr lvl="1"/>
            <a:r>
              <a:rPr lang="zh-CN" altLang="en-US" dirty="0"/>
              <a:t>在激光情况下，匹配点未知，将指定最近点为匹配点。此时问题非凸，极小值不一定为最小值。</a:t>
            </a:r>
            <a:endParaRPr lang="en-US" altLang="zh-CN" dirty="0"/>
          </a:p>
          <a:p>
            <a:pPr lvl="1"/>
            <a:r>
              <a:rPr lang="zh-CN" altLang="en-US" dirty="0"/>
              <a:t>利用非线性优化可以将</a:t>
            </a:r>
            <a:r>
              <a:rPr lang="en-US" altLang="zh-CN" dirty="0"/>
              <a:t>ICP</a:t>
            </a:r>
            <a:r>
              <a:rPr lang="zh-CN" altLang="en-US" dirty="0"/>
              <a:t>与</a:t>
            </a:r>
            <a:r>
              <a:rPr lang="en-US" altLang="zh-CN" dirty="0"/>
              <a:t>PnP</a:t>
            </a:r>
            <a:r>
              <a:rPr lang="zh-CN" altLang="en-US" dirty="0"/>
              <a:t>结合在一起求解。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本章介绍了与特征点相关的视觉里程计部分算法，包括：</a:t>
            </a:r>
            <a:endParaRPr lang="en-US" altLang="zh-CN" dirty="0"/>
          </a:p>
          <a:p>
            <a:pPr lvl="1"/>
            <a:r>
              <a:rPr lang="zh-CN" altLang="en-US" dirty="0"/>
              <a:t>特征点是如何提取并匹配的；</a:t>
            </a:r>
            <a:endParaRPr lang="en-US" altLang="zh-CN" dirty="0"/>
          </a:p>
          <a:p>
            <a:pPr lvl="1"/>
            <a:r>
              <a:rPr lang="zh-CN" altLang="en-US" dirty="0"/>
              <a:t>如何通过</a:t>
            </a:r>
            <a:r>
              <a:rPr lang="en-US" altLang="zh-CN" dirty="0"/>
              <a:t>2D-2D</a:t>
            </a:r>
            <a:r>
              <a:rPr lang="zh-CN" altLang="en-US" dirty="0"/>
              <a:t>的特征点估计相机运动；</a:t>
            </a:r>
            <a:endParaRPr lang="en-US" altLang="zh-CN" dirty="0"/>
          </a:p>
          <a:p>
            <a:pPr lvl="1"/>
            <a:r>
              <a:rPr lang="zh-CN" altLang="en-US" dirty="0"/>
              <a:t>三角化原理；</a:t>
            </a:r>
            <a:endParaRPr lang="en-US" altLang="zh-CN" dirty="0"/>
          </a:p>
          <a:p>
            <a:pPr lvl="1"/>
            <a:r>
              <a:rPr lang="en-US" altLang="zh-CN" dirty="0"/>
              <a:t>3D-2D</a:t>
            </a:r>
            <a:r>
              <a:rPr lang="zh-CN" altLang="en-US" dirty="0"/>
              <a:t>的</a:t>
            </a:r>
            <a:r>
              <a:rPr lang="en-US" altLang="zh-CN" dirty="0"/>
              <a:t>PnP</a:t>
            </a:r>
            <a:r>
              <a:rPr lang="zh-CN" altLang="en-US" dirty="0"/>
              <a:t>问题，线性解法与</a:t>
            </a:r>
            <a:r>
              <a:rPr lang="en-US" altLang="zh-CN" dirty="0"/>
              <a:t>BA</a:t>
            </a:r>
            <a:r>
              <a:rPr lang="zh-CN" altLang="en-US" dirty="0"/>
              <a:t>解法；</a:t>
            </a:r>
            <a:endParaRPr lang="en-US" altLang="zh-CN" dirty="0"/>
          </a:p>
          <a:p>
            <a:pPr lvl="1"/>
            <a:r>
              <a:rPr lang="en-US" altLang="zh-CN" dirty="0"/>
              <a:t>3D-3DICP</a:t>
            </a:r>
            <a:r>
              <a:rPr lang="zh-CN" altLang="en-US" dirty="0"/>
              <a:t>问题，线性解法与</a:t>
            </a:r>
            <a:r>
              <a:rPr lang="en-US" altLang="zh-CN" dirty="0"/>
              <a:t>BA</a:t>
            </a:r>
            <a:r>
              <a:rPr lang="zh-CN" altLang="en-US"/>
              <a:t>解法。</a:t>
            </a:r>
            <a:endParaRPr lang="en-US" altLang="zh-CN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视觉里程计</a:t>
            </a:r>
            <a:r>
              <a:rPr lang="zh-CN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Visual Odometry (2)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经典</a:t>
            </a:r>
            <a:r>
              <a:rPr lang="en-US" altLang="zh-CN" dirty="0"/>
              <a:t>SLAM</a:t>
            </a:r>
            <a:r>
              <a:rPr lang="zh-CN" altLang="en-US" dirty="0"/>
              <a:t>模型中以位姿</a:t>
            </a:r>
            <a:r>
              <a:rPr lang="en-US" altLang="zh-CN" dirty="0"/>
              <a:t>——</a:t>
            </a:r>
            <a:r>
              <a:rPr lang="zh-CN" altLang="en-US" dirty="0"/>
              <a:t>路标（</a:t>
            </a:r>
            <a:r>
              <a:rPr lang="en-US" altLang="zh-CN" dirty="0"/>
              <a:t>Landmark</a:t>
            </a:r>
            <a:r>
              <a:rPr lang="zh-CN" altLang="en-US" dirty="0"/>
              <a:t>）来描述</a:t>
            </a:r>
            <a:r>
              <a:rPr lang="en-US" altLang="zh-CN" dirty="0"/>
              <a:t>SLAM</a:t>
            </a:r>
            <a:r>
              <a:rPr lang="zh-CN" altLang="en-US" dirty="0"/>
              <a:t>过程</a:t>
            </a:r>
            <a:endParaRPr lang="en-US" altLang="zh-CN" dirty="0"/>
          </a:p>
          <a:p>
            <a:r>
              <a:rPr lang="zh-CN" altLang="en-US" dirty="0"/>
              <a:t>路标是三维空间中固定不变的点，能够在特定位姿下观测到</a:t>
            </a:r>
            <a:endParaRPr lang="en-US" altLang="zh-CN" dirty="0"/>
          </a:p>
          <a:p>
            <a:pPr lvl="1"/>
            <a:r>
              <a:rPr lang="zh-CN" altLang="en-US" dirty="0"/>
              <a:t>数量充足，以实现良好的定位</a:t>
            </a:r>
            <a:endParaRPr lang="en-US" altLang="zh-CN" dirty="0"/>
          </a:p>
          <a:p>
            <a:pPr lvl="1"/>
            <a:r>
              <a:rPr lang="zh-CN" altLang="en-US" dirty="0"/>
              <a:t>较好的区分性，以实现数据关联</a:t>
            </a:r>
            <a:endParaRPr lang="en-US" altLang="zh-CN" dirty="0"/>
          </a:p>
          <a:p>
            <a:r>
              <a:rPr lang="zh-CN" altLang="en-US" dirty="0"/>
              <a:t>在视觉</a:t>
            </a:r>
            <a:r>
              <a:rPr lang="en-US" altLang="zh-CN" dirty="0"/>
              <a:t>SLAM</a:t>
            </a:r>
            <a:r>
              <a:rPr lang="zh-CN" altLang="en-US" dirty="0"/>
              <a:t>中，可利用图像特征点作为</a:t>
            </a:r>
            <a:r>
              <a:rPr lang="en-US" altLang="zh-CN" dirty="0"/>
              <a:t>SLAM</a:t>
            </a:r>
            <a:r>
              <a:rPr lang="zh-CN" altLang="en-US" dirty="0"/>
              <a:t>中的路标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光流和直接法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回忆特征点法</a:t>
            </a:r>
            <a:r>
              <a:rPr lang="en-US" altLang="zh-CN" dirty="0"/>
              <a:t>VO</a:t>
            </a:r>
            <a:r>
              <a:rPr lang="zh-CN" altLang="en-US" dirty="0"/>
              <a:t>的做法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在图像中提取特征点并计算特征描述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在不同图像中寻找特征匹配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利用匹配点信息计算相机位姿</a:t>
            </a:r>
          </a:p>
          <a:p>
            <a:pPr marL="800100" lvl="1" indent="-342900">
              <a:buFont typeface="+mj-lt"/>
              <a:buAutoNum type="arabicPeriod"/>
            </a:pPr>
            <a:endParaRPr lang="zh-CN" altLang="en-US" dirty="0"/>
          </a:p>
          <a:p>
            <a:r>
              <a:rPr lang="zh-CN" altLang="en-US" dirty="0"/>
              <a:t>能否不使用特征匹配计算</a:t>
            </a:r>
            <a:r>
              <a:rPr lang="en-US" altLang="zh-CN" dirty="0"/>
              <a:t>VO</a:t>
            </a:r>
            <a:r>
              <a:rPr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78868" y="2425633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非常耗时   </a:t>
            </a:r>
            <a:r>
              <a:rPr kumimoji="1" lang="en-US" altLang="zh-CN" dirty="0"/>
              <a:t>~10+ms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ORB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978868" y="2845259"/>
            <a:ext cx="3071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非常耗时  </a:t>
            </a:r>
            <a:r>
              <a:rPr kumimoji="1" lang="en-US" altLang="zh-CN" dirty="0"/>
              <a:t>O(n^2)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暴力匹配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78868" y="323394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比较快速  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1ms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直接法和光流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不提特征计算</a:t>
            </a:r>
            <a:r>
              <a:rPr kumimoji="1" lang="en-US" altLang="zh-CN" dirty="0"/>
              <a:t>VO</a:t>
            </a:r>
            <a:r>
              <a:rPr kumimoji="1" lang="zh-CN" altLang="en-US" dirty="0"/>
              <a:t>的思路：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通过其他方式寻找配对点</a:t>
            </a:r>
          </a:p>
          <a:p>
            <a:pPr lvl="2"/>
            <a:r>
              <a:rPr kumimoji="1" lang="zh-CN" altLang="en-US" dirty="0"/>
              <a:t>光流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无配对点</a:t>
            </a:r>
          </a:p>
          <a:p>
            <a:pPr lvl="2"/>
            <a:r>
              <a:rPr kumimoji="1" lang="zh-CN" altLang="en-US" dirty="0"/>
              <a:t>直接法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光流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一般分为稀疏光流和稠密光流</a:t>
            </a:r>
          </a:p>
          <a:p>
            <a:pPr lvl="1"/>
            <a:r>
              <a:rPr kumimoji="1" lang="zh-CN" altLang="en-US" dirty="0"/>
              <a:t>稀疏以</a:t>
            </a:r>
            <a:r>
              <a:rPr kumimoji="1" lang="en-US" altLang="zh-CN" dirty="0"/>
              <a:t>Lucas-</a:t>
            </a:r>
            <a:r>
              <a:rPr kumimoji="1" lang="en-US" altLang="zh-CN" dirty="0" err="1"/>
              <a:t>Kanade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LK</a:t>
            </a:r>
            <a:r>
              <a:rPr kumimoji="1" lang="zh-CN" altLang="en-US" dirty="0"/>
              <a:t>）光流为代表</a:t>
            </a:r>
          </a:p>
          <a:p>
            <a:pPr lvl="1"/>
            <a:r>
              <a:rPr kumimoji="1" lang="zh-CN" altLang="en-US" dirty="0"/>
              <a:t>稠密以</a:t>
            </a:r>
            <a:r>
              <a:rPr lang="en-US" altLang="zh-CN" dirty="0"/>
              <a:t>Horn–</a:t>
            </a:r>
            <a:r>
              <a:rPr lang="en-US" altLang="zh-CN" dirty="0" err="1"/>
              <a:t>Schunck</a:t>
            </a:r>
            <a:r>
              <a:rPr lang="zh-CN" altLang="en-US" dirty="0"/>
              <a:t>（</a:t>
            </a:r>
            <a:r>
              <a:rPr lang="en-US" altLang="zh-CN" dirty="0"/>
              <a:t>HS</a:t>
            </a:r>
            <a:r>
              <a:rPr lang="zh-CN" altLang="en-US" dirty="0"/>
              <a:t>）</a:t>
            </a:r>
            <a:r>
              <a:rPr kumimoji="1" lang="zh-CN" altLang="en-US" dirty="0"/>
              <a:t>光流为代表</a:t>
            </a:r>
          </a:p>
          <a:p>
            <a:pPr lvl="1"/>
            <a:r>
              <a:rPr kumimoji="1" lang="zh-CN" altLang="en-US" dirty="0"/>
              <a:t>本质上是估计像素在不同时刻图像中的运动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93" y="3655259"/>
            <a:ext cx="7377111" cy="309041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光流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 </a:t>
            </a:r>
            <a:r>
              <a:rPr kumimoji="1" lang="en-US" altLang="zh-CN" dirty="0"/>
              <a:t>t</a:t>
            </a:r>
            <a:r>
              <a:rPr kumimoji="1" lang="zh-CN" altLang="en-US" dirty="0"/>
              <a:t> 时刻位于 </a:t>
            </a:r>
            <a:r>
              <a:rPr kumimoji="1" lang="en-US" altLang="zh-CN" dirty="0" err="1"/>
              <a:t>x,y</a:t>
            </a:r>
            <a:r>
              <a:rPr kumimoji="1" lang="zh-CN" altLang="en-US" dirty="0"/>
              <a:t> 处像素点的灰度值为</a:t>
            </a:r>
          </a:p>
          <a:p>
            <a:r>
              <a:rPr kumimoji="1" lang="zh-CN" altLang="en-US" dirty="0"/>
              <a:t>在 </a:t>
            </a:r>
            <a:r>
              <a:rPr kumimoji="1" lang="en-US" altLang="zh-CN" dirty="0" err="1"/>
              <a:t>t+dt</a:t>
            </a:r>
            <a:r>
              <a:rPr kumimoji="1" lang="zh-CN" altLang="en-US" dirty="0"/>
              <a:t> 时刻，该像素运动到了</a:t>
            </a:r>
          </a:p>
          <a:p>
            <a:pPr lvl="1"/>
            <a:r>
              <a:rPr kumimoji="1" lang="zh-CN" altLang="en-US" dirty="0"/>
              <a:t>希望计算运动 </a:t>
            </a:r>
            <a:r>
              <a:rPr kumimoji="1" lang="en-US" altLang="zh-CN" dirty="0"/>
              <a:t>dx,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dy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灰度不变假设：</a:t>
            </a:r>
          </a:p>
          <a:p>
            <a:r>
              <a:rPr kumimoji="1" lang="zh-CN" altLang="en-US" dirty="0"/>
              <a:t>注意：灰度不变是一种理想的假设，实际当中由于高光</a:t>
            </a:r>
            <a:r>
              <a:rPr kumimoji="1" lang="en-US" altLang="zh-CN" dirty="0"/>
              <a:t>/</a:t>
            </a:r>
            <a:r>
              <a:rPr kumimoji="1" lang="zh-CN" altLang="en-US" dirty="0"/>
              <a:t>阴影</a:t>
            </a:r>
            <a:r>
              <a:rPr kumimoji="1" lang="en-US" altLang="zh-CN" dirty="0"/>
              <a:t>/</a:t>
            </a:r>
            <a:r>
              <a:rPr kumimoji="1" lang="zh-CN" altLang="en-US" dirty="0"/>
              <a:t>材质</a:t>
            </a:r>
            <a:r>
              <a:rPr kumimoji="1" lang="en-US" altLang="zh-CN" dirty="0"/>
              <a:t>/</a:t>
            </a:r>
            <a:r>
              <a:rPr kumimoji="1" lang="zh-CN" altLang="en-US" dirty="0"/>
              <a:t>曝光等不同，很可能不成立。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307" y="2015732"/>
            <a:ext cx="1041400" cy="457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2549197"/>
            <a:ext cx="2476500" cy="33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483" y="3929580"/>
            <a:ext cx="3810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光流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50606"/>
          </a:xfrm>
        </p:spPr>
        <p:txBody>
          <a:bodyPr/>
          <a:lstStyle/>
          <a:p>
            <a:r>
              <a:rPr kumimoji="1" lang="zh-CN" altLang="en-US" dirty="0"/>
              <a:t>对 </a:t>
            </a:r>
            <a:r>
              <a:rPr kumimoji="1" lang="en-US" altLang="zh-CN" dirty="0" err="1"/>
              <a:t>t+dt</a:t>
            </a:r>
            <a:r>
              <a:rPr kumimoji="1" lang="zh-CN" altLang="en-US" dirty="0"/>
              <a:t> 时刻的灰度进行</a:t>
            </a:r>
            <a:r>
              <a:rPr kumimoji="1" lang="en-US" altLang="zh-CN" dirty="0"/>
              <a:t>Taylor</a:t>
            </a:r>
            <a:r>
              <a:rPr kumimoji="1" lang="zh-CN" altLang="en-US" dirty="0"/>
              <a:t>展开并保留一阶项：</a:t>
            </a:r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  <a:p>
            <a:r>
              <a:rPr kumimoji="1" lang="zh-CN" altLang="en-US" dirty="0"/>
              <a:t>由于灰度不变，所以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pPr lvl="1"/>
            <a:r>
              <a:rPr kumimoji="1" lang="zh-CN" altLang="en-US" dirty="0"/>
              <a:t>希望求解</a:t>
            </a:r>
            <a:r>
              <a:rPr kumimoji="1" lang="en-US" altLang="zh-CN" dirty="0"/>
              <a:t>dx/</a:t>
            </a:r>
            <a:r>
              <a:rPr kumimoji="1" lang="en-US" altLang="zh-CN" dirty="0" err="1"/>
              <a:t>dt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dy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dt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607" y="1625154"/>
            <a:ext cx="38100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581" y="2598189"/>
            <a:ext cx="6286500" cy="60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585" y="4068902"/>
            <a:ext cx="2895600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07" y="4006885"/>
            <a:ext cx="2921000" cy="76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08969" y="4246186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因此 </a:t>
            </a:r>
            <a:r>
              <a:rPr kumimoji="1" lang="en-US" altLang="zh-CN" dirty="0"/>
              <a:t>=&gt;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72694" y="493086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方向梯度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88401" y="527303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r>
              <a:rPr kumimoji="1" lang="zh-CN" altLang="en-US" dirty="0"/>
              <a:t>方向梯度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688692" y="49528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随时间变化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光流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但本式是一个二元一次线性方程，欠定</a:t>
            </a:r>
          </a:p>
          <a:p>
            <a:pPr lvl="1"/>
            <a:r>
              <a:rPr kumimoji="1" lang="zh-CN" altLang="en-US" dirty="0"/>
              <a:t>需要引用额外的约束</a:t>
            </a:r>
          </a:p>
          <a:p>
            <a:pPr lvl="1"/>
            <a:r>
              <a:rPr kumimoji="1" lang="zh-CN" altLang="en-US" dirty="0"/>
              <a:t>假定一个窗口（              ）内光度不变：</a:t>
            </a:r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/>
              <a:t>通过超定最小二乘解求得运动 </a:t>
            </a:r>
            <a:r>
              <a:rPr kumimoji="1" lang="en-US" altLang="zh-CN" dirty="0" err="1"/>
              <a:t>u,v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499" y="1329136"/>
            <a:ext cx="2921000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719" y="2890227"/>
            <a:ext cx="841086" cy="298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027" y="2525358"/>
            <a:ext cx="4711700" cy="101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992" y="4437645"/>
            <a:ext cx="3022600" cy="102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8050" y="4212962"/>
            <a:ext cx="35687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光流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80" y="2015732"/>
            <a:ext cx="4890606" cy="3450613"/>
          </a:xfrm>
        </p:spPr>
        <p:txBody>
          <a:bodyPr/>
          <a:lstStyle/>
          <a:p>
            <a:r>
              <a:rPr kumimoji="1" lang="zh-CN" altLang="en-US" dirty="0"/>
              <a:t>注解：</a:t>
            </a:r>
          </a:p>
          <a:p>
            <a:pPr lvl="1"/>
            <a:r>
              <a:rPr kumimoji="1" lang="zh-CN" altLang="en-US" dirty="0"/>
              <a:t>可以看成最小化像素误差的非线性优化</a:t>
            </a:r>
          </a:p>
          <a:p>
            <a:pPr lvl="1"/>
            <a:r>
              <a:rPr kumimoji="1" lang="zh-CN" altLang="en-US" dirty="0"/>
              <a:t>每次使用了</a:t>
            </a:r>
            <a:r>
              <a:rPr kumimoji="1" lang="en-US" altLang="zh-CN" dirty="0"/>
              <a:t>Taylor</a:t>
            </a:r>
            <a:r>
              <a:rPr kumimoji="1" lang="zh-CN" altLang="en-US" dirty="0"/>
              <a:t>一阶近似，在离优化点较远时效果不佳，往往需要迭代多次</a:t>
            </a:r>
          </a:p>
          <a:p>
            <a:pPr lvl="1"/>
            <a:r>
              <a:rPr kumimoji="1" lang="zh-CN" altLang="en-US" dirty="0"/>
              <a:t>运动较大时要使用金字塔</a:t>
            </a:r>
          </a:p>
          <a:p>
            <a:pPr lvl="1"/>
            <a:r>
              <a:rPr kumimoji="1" lang="zh-CN" altLang="en-US" dirty="0"/>
              <a:t>可以用于跟踪图像中的稀疏关键点的运动轨迹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92" y="2250830"/>
            <a:ext cx="4207483" cy="264603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光流仅估计了像素间的平移，但</a:t>
            </a:r>
          </a:p>
          <a:p>
            <a:pPr lvl="1"/>
            <a:r>
              <a:rPr kumimoji="1" lang="zh-CN" altLang="en-US" dirty="0"/>
              <a:t>没有用到相机本身的几何结构</a:t>
            </a:r>
          </a:p>
          <a:p>
            <a:pPr lvl="1"/>
            <a:r>
              <a:rPr kumimoji="1" lang="zh-CN" altLang="en-US" dirty="0"/>
              <a:t>没有考虑到相机的旋转和图像的缩放</a:t>
            </a:r>
          </a:p>
          <a:p>
            <a:pPr lvl="1"/>
            <a:r>
              <a:rPr kumimoji="1" lang="zh-CN" altLang="en-US" dirty="0"/>
              <a:t>直接法则考虑了这些信息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4339621" cy="3450613"/>
          </a:xfrm>
        </p:spPr>
        <p:txBody>
          <a:bodyPr/>
          <a:lstStyle/>
          <a:p>
            <a:r>
              <a:rPr kumimoji="1" lang="zh-CN" altLang="en-US" dirty="0"/>
              <a:t>直接法的推导</a:t>
            </a:r>
          </a:p>
          <a:p>
            <a:pPr lvl="1"/>
            <a:r>
              <a:rPr kumimoji="1" lang="zh-CN" altLang="en-US" dirty="0"/>
              <a:t>假设有两个帧，运动未知，但有初始估计 </a:t>
            </a:r>
            <a:r>
              <a:rPr kumimoji="1" lang="en-US" altLang="zh-CN" dirty="0" err="1"/>
              <a:t>R,t</a:t>
            </a:r>
            <a:r>
              <a:rPr kumimoji="1" lang="zh-CN" altLang="en-US" dirty="0"/>
              <a:t> </a:t>
            </a:r>
          </a:p>
          <a:p>
            <a:pPr lvl="1"/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帧上看到了点</a:t>
            </a:r>
            <a:r>
              <a:rPr kumimoji="1" lang="en-US" altLang="zh-CN" dirty="0"/>
              <a:t>P</a:t>
            </a:r>
            <a:r>
              <a:rPr kumimoji="1" lang="zh-CN" altLang="en-US" dirty="0"/>
              <a:t>，投影为</a:t>
            </a:r>
            <a:r>
              <a:rPr kumimoji="1" lang="en-US" altLang="zh-CN" dirty="0"/>
              <a:t>p1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按照初始估计，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在第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帧上投影为</a:t>
            </a:r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798973"/>
            <a:ext cx="5140281" cy="24789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98" y="3482232"/>
            <a:ext cx="5252916" cy="24411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97569" y="48299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投影关系：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83906"/>
          </a:xfrm>
        </p:spPr>
        <p:txBody>
          <a:bodyPr/>
          <a:lstStyle/>
          <a:p>
            <a:r>
              <a:rPr lang="zh-CN" altLang="en-US" dirty="0"/>
              <a:t>特征点：图像当中具有代表性的部分</a:t>
            </a:r>
            <a:endParaRPr lang="en-US" altLang="zh-CN" dirty="0"/>
          </a:p>
          <a:p>
            <a:pPr lvl="1"/>
            <a:r>
              <a:rPr lang="zh-CN" altLang="en-US" dirty="0"/>
              <a:t>可重复性</a:t>
            </a:r>
            <a:endParaRPr lang="en-US" altLang="zh-CN" dirty="0"/>
          </a:p>
          <a:p>
            <a:pPr lvl="1"/>
            <a:r>
              <a:rPr lang="zh-CN" altLang="en-US" dirty="0"/>
              <a:t>可区别性</a:t>
            </a:r>
            <a:endParaRPr lang="en-US" altLang="zh-CN" dirty="0"/>
          </a:p>
          <a:p>
            <a:pPr lvl="1"/>
            <a:r>
              <a:rPr lang="zh-CN" altLang="en-US" dirty="0"/>
              <a:t>高效</a:t>
            </a:r>
            <a:endParaRPr lang="en-US" altLang="zh-CN" dirty="0"/>
          </a:p>
          <a:p>
            <a:pPr lvl="1"/>
            <a:r>
              <a:rPr lang="zh-CN" altLang="en-US" dirty="0"/>
              <a:t>本地</a:t>
            </a:r>
            <a:endParaRPr lang="en-US" altLang="zh-CN" dirty="0"/>
          </a:p>
          <a:p>
            <a:r>
              <a:rPr lang="zh-CN" altLang="en-US" dirty="0"/>
              <a:t>特征点的信息</a:t>
            </a:r>
            <a:endParaRPr lang="en-US" altLang="zh-CN" dirty="0"/>
          </a:p>
          <a:p>
            <a:pPr lvl="1"/>
            <a:r>
              <a:rPr lang="zh-CN" altLang="en-US" dirty="0"/>
              <a:t>位置、大小、方向、评分等</a:t>
            </a:r>
            <a:r>
              <a:rPr lang="en-US" altLang="zh-CN" dirty="0"/>
              <a:t>——</a:t>
            </a:r>
            <a:r>
              <a:rPr lang="zh-CN" altLang="en-US" dirty="0"/>
              <a:t>关键点</a:t>
            </a:r>
            <a:endParaRPr lang="en-US" altLang="zh-CN" dirty="0"/>
          </a:p>
          <a:p>
            <a:pPr lvl="1"/>
            <a:r>
              <a:rPr lang="zh-CN" altLang="en-US" dirty="0"/>
              <a:t>特征点周围的图像信息</a:t>
            </a:r>
            <a:r>
              <a:rPr lang="en-US" altLang="zh-CN" dirty="0"/>
              <a:t>——</a:t>
            </a:r>
            <a:r>
              <a:rPr lang="zh-CN" altLang="en-US" dirty="0"/>
              <a:t>描述子（</a:t>
            </a:r>
            <a:r>
              <a:rPr lang="en-US" altLang="zh-CN" dirty="0"/>
              <a:t>Descriptor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例子：</a:t>
            </a:r>
            <a:r>
              <a:rPr lang="en-US" altLang="zh-CN" dirty="0"/>
              <a:t>SIFT/SURF/ORB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88" y="2015732"/>
            <a:ext cx="4517176" cy="19661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25488" y="4137669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特征描述应该在光照、视角发生少量变化时</a:t>
            </a:r>
            <a:endParaRPr lang="en-US" altLang="zh-CN" dirty="0"/>
          </a:p>
          <a:p>
            <a:pPr algn="ctr"/>
            <a:r>
              <a:rPr lang="zh-CN" altLang="en-US" dirty="0"/>
              <a:t>仍能保持一致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为了估计相机的运动，建立最小化问题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待估计的量为相机运动      ，我们关心误差相对于相机的导数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038" y="2670907"/>
            <a:ext cx="2311400" cy="50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2569307"/>
            <a:ext cx="4775200" cy="711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1079" y="274024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最小化光度误差：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085" y="3505356"/>
            <a:ext cx="262328" cy="44595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2"/>
            <a:ext cx="7683500" cy="193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697" y="2980932"/>
            <a:ext cx="2298700" cy="10287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23537" y="3141785"/>
            <a:ext cx="2028093" cy="80434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69817" y="3303764"/>
            <a:ext cx="1388029" cy="51796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4062535"/>
            <a:ext cx="7035800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第一部分：图像梯度</a:t>
            </a:r>
          </a:p>
          <a:p>
            <a:r>
              <a:rPr kumimoji="1" lang="zh-CN" altLang="en-US" dirty="0"/>
              <a:t>第二部分：像素对投影点导数（见上一章）</a:t>
            </a:r>
          </a:p>
          <a:p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  <a:p>
            <a:r>
              <a:rPr kumimoji="1" lang="zh-CN" altLang="en-US" dirty="0"/>
              <a:t>第三部分：投影点对位姿导数：</a:t>
            </a:r>
          </a:p>
          <a:p>
            <a:r>
              <a:rPr kumimoji="1" lang="zh-CN" altLang="en-US" dirty="0"/>
              <a:t>综上：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50" y="1517204"/>
            <a:ext cx="2578100" cy="673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284" y="2990850"/>
            <a:ext cx="5105400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277" y="4333928"/>
            <a:ext cx="1879600" cy="76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268" y="5291773"/>
            <a:ext cx="1905000" cy="67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916" y="5125236"/>
            <a:ext cx="6324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可以看到，直接法的雅可比项有一个图像梯度因子</a:t>
            </a:r>
          </a:p>
          <a:p>
            <a:pPr lvl="1"/>
            <a:r>
              <a:rPr kumimoji="1" lang="zh-CN" altLang="en-US" dirty="0"/>
              <a:t>因此，在图像梯度不明显的地方，对相机运动估计的贡献就小</a:t>
            </a:r>
          </a:p>
          <a:p>
            <a:r>
              <a:rPr kumimoji="1" lang="zh-CN" altLang="en-US" dirty="0"/>
              <a:t>根据使用的图像信息不同，可分为：</a:t>
            </a:r>
          </a:p>
          <a:p>
            <a:pPr lvl="1"/>
            <a:r>
              <a:rPr kumimoji="1" lang="zh-CN" altLang="en-US" dirty="0"/>
              <a:t>稀疏直接法：只处理稀疏角点或关键点</a:t>
            </a:r>
          </a:p>
          <a:p>
            <a:pPr lvl="1"/>
            <a:r>
              <a:rPr kumimoji="1" lang="zh-CN" altLang="en-US" dirty="0"/>
              <a:t>稠密直接法：使用所有像素</a:t>
            </a:r>
          </a:p>
          <a:p>
            <a:pPr lvl="1"/>
            <a:r>
              <a:rPr kumimoji="1" lang="zh-CN" altLang="en-US" dirty="0"/>
              <a:t>半稠密直接法：使用部分梯度明显的像素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50" y="1517204"/>
            <a:ext cx="2578100" cy="673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例子：</a:t>
            </a:r>
            <a:r>
              <a:rPr lang="en-US" altLang="zh-CN" dirty="0"/>
              <a:t>ORB</a:t>
            </a:r>
            <a:r>
              <a:rPr lang="zh-CN" altLang="en-US" dirty="0"/>
              <a:t>特征</a:t>
            </a:r>
            <a:endParaRPr lang="en-US" altLang="zh-CN" dirty="0"/>
          </a:p>
          <a:p>
            <a:pPr lvl="1"/>
            <a:r>
              <a:rPr lang="zh-CN" altLang="en-US" dirty="0"/>
              <a:t>关键点：</a:t>
            </a:r>
            <a:r>
              <a:rPr lang="en-US" altLang="zh-CN" dirty="0"/>
              <a:t>Oriented FAST</a:t>
            </a:r>
          </a:p>
          <a:p>
            <a:pPr lvl="1"/>
            <a:r>
              <a:rPr lang="zh-CN" altLang="en-US" dirty="0"/>
              <a:t>描述：</a:t>
            </a:r>
            <a:r>
              <a:rPr lang="en-US" altLang="zh-CN" dirty="0"/>
              <a:t>BRIEF</a:t>
            </a:r>
          </a:p>
          <a:p>
            <a:r>
              <a:rPr lang="en-US" altLang="zh-CN" dirty="0"/>
              <a:t>FAST</a:t>
            </a:r>
          </a:p>
          <a:p>
            <a:pPr lvl="1"/>
            <a:r>
              <a:rPr lang="zh-CN" altLang="en-US" dirty="0"/>
              <a:t>连续</a:t>
            </a:r>
            <a:r>
              <a:rPr lang="en-US" altLang="zh-CN" dirty="0"/>
              <a:t>N</a:t>
            </a:r>
            <a:r>
              <a:rPr lang="zh-CN" altLang="en-US" dirty="0"/>
              <a:t>个点的灰度有明显差异</a:t>
            </a:r>
            <a:endParaRPr lang="en-US" altLang="zh-CN" dirty="0"/>
          </a:p>
          <a:p>
            <a:r>
              <a:rPr lang="en-US" altLang="zh-CN" dirty="0"/>
              <a:t>Oriented FAST	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FAST</a:t>
            </a:r>
            <a:r>
              <a:rPr lang="zh-CN" altLang="en-US" dirty="0"/>
              <a:t>基础上计算旋转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35" y="134800"/>
            <a:ext cx="4856764" cy="2389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70" y="2524125"/>
            <a:ext cx="6837045" cy="35947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特征点法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97145"/>
          </a:xfrm>
        </p:spPr>
        <p:txBody>
          <a:bodyPr/>
          <a:lstStyle/>
          <a:p>
            <a:r>
              <a:rPr lang="en-US" altLang="zh-CN" dirty="0"/>
              <a:t>BRIEF</a:t>
            </a:r>
            <a:r>
              <a:rPr lang="zh-CN" altLang="en-US" dirty="0"/>
              <a:t>描述子</a:t>
            </a:r>
            <a:endParaRPr lang="en-US" altLang="zh-CN" dirty="0"/>
          </a:p>
          <a:p>
            <a:pPr lvl="1"/>
            <a:r>
              <a:rPr lang="en-US" altLang="zh-CN" dirty="0"/>
              <a:t>BRIEF-128</a:t>
            </a:r>
            <a:r>
              <a:rPr lang="zh-CN" altLang="en-US" dirty="0"/>
              <a:t>：在特征点附近的</a:t>
            </a:r>
            <a:r>
              <a:rPr lang="en-US" altLang="zh-CN" dirty="0"/>
              <a:t>128</a:t>
            </a:r>
            <a:r>
              <a:rPr lang="zh-CN" altLang="en-US" dirty="0"/>
              <a:t>次像素比较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ORB</a:t>
            </a:r>
            <a:r>
              <a:rPr lang="zh-CN" altLang="en-US" dirty="0"/>
              <a:t>：旋转之后的</a:t>
            </a:r>
            <a:r>
              <a:rPr lang="en-US" altLang="zh-CN" dirty="0"/>
              <a:t>BRIEF</a:t>
            </a:r>
            <a:r>
              <a:rPr lang="zh-CN" altLang="en-US" dirty="0"/>
              <a:t>描述</a:t>
            </a:r>
            <a:endParaRPr lang="en-US" altLang="zh-CN" dirty="0"/>
          </a:p>
          <a:p>
            <a:pPr lvl="1"/>
            <a:r>
              <a:rPr lang="en-US" altLang="zh-CN" dirty="0"/>
              <a:t>BRIEF</a:t>
            </a:r>
            <a:r>
              <a:rPr lang="zh-CN" altLang="en-US" dirty="0"/>
              <a:t>是一种二进制描述，需要用汉明距离度量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47" y="3009232"/>
            <a:ext cx="9076207" cy="1859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5503985" y="487891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BRIEF</a:t>
            </a:r>
            <a:r>
              <a:rPr lang="zh-CN" altLang="en-US" dirty="0"/>
              <a:t>的比较</a:t>
            </a:r>
            <a:r>
              <a:rPr lang="en-US" altLang="zh-CN" dirty="0"/>
              <a:t>pattern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610" y="2015490"/>
            <a:ext cx="10915650" cy="4121150"/>
          </a:xfrm>
        </p:spPr>
        <p:txBody>
          <a:bodyPr/>
          <a:lstStyle/>
          <a:p>
            <a:r>
              <a:rPr lang="zh-CN" altLang="en-US" dirty="0"/>
              <a:t>特征匹配</a:t>
            </a:r>
            <a:r>
              <a:rPr lang="en-US" altLang="zh-CN" dirty="0"/>
              <a:t>                                          </a:t>
            </a:r>
            <a:r>
              <a:rPr lang="zh-CN" altLang="en-US" sz="1600" dirty="0">
                <a:solidFill>
                  <a:srgbClr val="FF0000"/>
                </a:solidFill>
              </a:rPr>
              <a:t>大量误匹配：</a:t>
            </a:r>
            <a:endParaRPr lang="zh-CN" altLang="en-US" sz="1600" dirty="0"/>
          </a:p>
          <a:p>
            <a:pPr marL="0" indent="0">
              <a:buNone/>
            </a:pPr>
            <a:r>
              <a:rPr lang="zh-CN" altLang="en-US" sz="1600" dirty="0"/>
              <a:t>通过描述子的差异判断哪些特征为同一个点</a:t>
            </a:r>
          </a:p>
          <a:p>
            <a:pPr marL="0" indent="0">
              <a:buNone/>
            </a:pPr>
            <a:r>
              <a:rPr lang="zh-CN" altLang="en-US" sz="1600" dirty="0"/>
              <a:t>将同一特征点连接，其中包含大量误匹配</a:t>
            </a:r>
          </a:p>
          <a:p>
            <a:pPr marL="0" indent="0">
              <a:buNone/>
            </a:pPr>
            <a:r>
              <a:rPr lang="zh-CN" altLang="en-US" sz="1600" dirty="0"/>
              <a:t>删除误匹配点</a:t>
            </a:r>
            <a:r>
              <a:rPr lang="en-US" altLang="zh-CN" sz="1600" dirty="0"/>
              <a:t>                                                                                 </a:t>
            </a:r>
          </a:p>
          <a:p>
            <a:pPr marL="0" indent="0">
              <a:buNone/>
            </a:pPr>
            <a:r>
              <a:rPr lang="en-US" altLang="zh-CN" sz="1600" dirty="0"/>
              <a:t>                                                                             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                                                                                </a:t>
            </a:r>
            <a:r>
              <a:rPr lang="zh-CN" altLang="en-US" sz="1600" dirty="0">
                <a:solidFill>
                  <a:srgbClr val="FF0000"/>
                </a:solidFill>
              </a:rPr>
              <a:t>优化后：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90" y="3752850"/>
            <a:ext cx="5460365" cy="2241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39495"/>
            <a:ext cx="5390515" cy="2110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2D-2D</a:t>
            </a:r>
            <a:r>
              <a:rPr lang="zh-CN" altLang="en-US" dirty="0"/>
              <a:t>：对极几何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特征匹配之后，得到了特征点之间的对应关系</a:t>
            </a:r>
            <a:endParaRPr lang="en-US" altLang="zh-CN" dirty="0"/>
          </a:p>
          <a:p>
            <a:pPr lvl="1"/>
            <a:r>
              <a:rPr lang="zh-CN" altLang="en-US" dirty="0"/>
              <a:t>如果只有两个单目图像，得到</a:t>
            </a:r>
            <a:r>
              <a:rPr lang="en-US" altLang="zh-CN" dirty="0"/>
              <a:t>2D-2D</a:t>
            </a:r>
            <a:r>
              <a:rPr lang="zh-CN" altLang="en-US" dirty="0"/>
              <a:t>间的关系</a:t>
            </a:r>
            <a:r>
              <a:rPr lang="en-US" altLang="zh-CN" dirty="0"/>
              <a:t>	——</a:t>
            </a:r>
            <a:r>
              <a:rPr lang="zh-CN" altLang="en-US" dirty="0"/>
              <a:t>对极几何</a:t>
            </a:r>
            <a:endParaRPr lang="en-US" altLang="zh-CN" dirty="0"/>
          </a:p>
          <a:p>
            <a:pPr lvl="1"/>
            <a:r>
              <a:rPr lang="zh-CN" altLang="en-US" dirty="0"/>
              <a:t>如果匹配的是帧和地图，得到</a:t>
            </a:r>
            <a:r>
              <a:rPr lang="en-US" altLang="zh-CN" dirty="0"/>
              <a:t>3D-2D</a:t>
            </a:r>
            <a:r>
              <a:rPr lang="zh-CN" altLang="en-US" dirty="0"/>
              <a:t>间的关系</a:t>
            </a:r>
            <a:r>
              <a:rPr lang="en-US" altLang="zh-CN" dirty="0"/>
              <a:t>	——PnP</a:t>
            </a:r>
          </a:p>
          <a:p>
            <a:pPr lvl="1"/>
            <a:r>
              <a:rPr lang="zh-CN" altLang="en-US" dirty="0"/>
              <a:t>如果匹配的是</a:t>
            </a:r>
            <a:r>
              <a:rPr lang="en-US" altLang="zh-CN" dirty="0"/>
              <a:t>RGB-D</a:t>
            </a:r>
            <a:r>
              <a:rPr lang="zh-CN" altLang="en-US" dirty="0"/>
              <a:t>图，得到</a:t>
            </a:r>
            <a:r>
              <a:rPr lang="en-US" altLang="zh-CN" dirty="0"/>
              <a:t>3D-3D</a:t>
            </a:r>
            <a:r>
              <a:rPr lang="zh-CN" altLang="en-US" dirty="0"/>
              <a:t>间的关系</a:t>
            </a:r>
            <a:r>
              <a:rPr lang="en-US" altLang="zh-CN" dirty="0"/>
              <a:t>	——ICP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自定义 1">
      <a:dk1>
        <a:sysClr val="windowText" lastClr="000000"/>
      </a:dk1>
      <a:lt1>
        <a:sysClr val="window" lastClr="FFFFFF"/>
      </a:lt1>
      <a:dk2>
        <a:srgbClr val="454545"/>
      </a:dk2>
      <a:lt2>
        <a:srgbClr val="F2F2F2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自定义 1">
      <a:majorFont>
        <a:latin typeface="Century Gothic"/>
        <a:ea typeface="幼圆"/>
        <a:cs typeface=""/>
      </a:majorFont>
      <a:minorFont>
        <a:latin typeface="Times New Roman"/>
        <a:ea typeface="宋体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TM10001114[[fn=库]]</Template>
  <TotalTime>52</TotalTime>
  <Words>2373</Words>
  <Application>Microsoft Office PowerPoint</Application>
  <PresentationFormat>宽屏</PresentationFormat>
  <Paragraphs>454</Paragraphs>
  <Slides>53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等线</vt:lpstr>
      <vt:lpstr>Arial</vt:lpstr>
      <vt:lpstr>Cambria Math</vt:lpstr>
      <vt:lpstr>Century Gothic</vt:lpstr>
      <vt:lpstr>Times New Roman</vt:lpstr>
      <vt:lpstr>Gallery</vt:lpstr>
      <vt:lpstr>MathType 6.0 Equation</vt:lpstr>
      <vt:lpstr> 视觉里程计（1）</vt:lpstr>
      <vt:lpstr> 视觉里程计</vt:lpstr>
      <vt:lpstr>特征点法</vt:lpstr>
      <vt:lpstr>特征点法</vt:lpstr>
      <vt:lpstr>特征点法</vt:lpstr>
      <vt:lpstr>特征点法</vt:lpstr>
      <vt:lpstr>1.1 特征点法</vt:lpstr>
      <vt:lpstr>特征点法</vt:lpstr>
      <vt:lpstr>2D-2D：对极几何</vt:lpstr>
      <vt:lpstr>2D-2D：对极几何</vt:lpstr>
      <vt:lpstr>2D-2D：对极几何</vt:lpstr>
      <vt:lpstr>2D-2D：对极几何</vt:lpstr>
      <vt:lpstr>2D-2D：对极几何</vt:lpstr>
      <vt:lpstr>2D-2D：对极几何</vt:lpstr>
      <vt:lpstr>2D-2D：对极几何</vt:lpstr>
      <vt:lpstr>2D-2D：对极几何</vt:lpstr>
      <vt:lpstr>2D-2D：对极几何</vt:lpstr>
      <vt:lpstr>2D-2D：对极几何</vt:lpstr>
      <vt:lpstr>三角化</vt:lpstr>
      <vt:lpstr>1.3 三角化</vt:lpstr>
      <vt:lpstr>3D-2D PnP</vt:lpstr>
      <vt:lpstr>pnp</vt:lpstr>
      <vt:lpstr>pnp</vt:lpstr>
      <vt:lpstr>pnp</vt:lpstr>
      <vt:lpstr>pnp</vt:lpstr>
      <vt:lpstr>pnp</vt:lpstr>
      <vt:lpstr>pnp</vt:lpstr>
      <vt:lpstr>pnp</vt:lpstr>
      <vt:lpstr>pnp</vt:lpstr>
      <vt:lpstr>pnp</vt:lpstr>
      <vt:lpstr>pnp</vt:lpstr>
      <vt:lpstr>3D-3D ICP</vt:lpstr>
      <vt:lpstr>ICP</vt:lpstr>
      <vt:lpstr>ICP</vt:lpstr>
      <vt:lpstr>ICP</vt:lpstr>
      <vt:lpstr>ICP</vt:lpstr>
      <vt:lpstr>ICP</vt:lpstr>
      <vt:lpstr>小结</vt:lpstr>
      <vt:lpstr>视觉里程计（2）</vt:lpstr>
      <vt:lpstr>光流和直接法</vt:lpstr>
      <vt:lpstr>直接法和光流 </vt:lpstr>
      <vt:lpstr>光流</vt:lpstr>
      <vt:lpstr>光流</vt:lpstr>
      <vt:lpstr>光流</vt:lpstr>
      <vt:lpstr>光流</vt:lpstr>
      <vt:lpstr>光流</vt:lpstr>
      <vt:lpstr>直接法</vt:lpstr>
      <vt:lpstr>直接法</vt:lpstr>
      <vt:lpstr>直接法</vt:lpstr>
      <vt:lpstr>直接法</vt:lpstr>
      <vt:lpstr>直接法</vt:lpstr>
      <vt:lpstr>直接法</vt:lpstr>
      <vt:lpstr>直接法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视觉SLAM十四讲 从理论到实践</dc:title>
  <dc:creator>高翔</dc:creator>
  <cp:lastModifiedBy>fmc</cp:lastModifiedBy>
  <cp:revision>198</cp:revision>
  <dcterms:created xsi:type="dcterms:W3CDTF">2016-11-26T03:38:00Z</dcterms:created>
  <dcterms:modified xsi:type="dcterms:W3CDTF">2021-11-25T00:48:35Z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B48999EF33C241A8811F6F0171425E58</vt:lpwstr>
  </property>
  <property fmtid="{D5CDD505-2E9C-101B-9397-08002B2CF9AE}" pid="3" name="KSOProductBuildVer">
    <vt:lpwstr>2052-11.1.0.10938</vt:lpwstr>
  </property>
</Properties>
</file>